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4" r:id="rId3"/>
  </p:sldMasterIdLst>
  <p:notesMasterIdLst>
    <p:notesMasterId r:id="rId62"/>
  </p:notesMasterIdLst>
  <p:sldIdLst>
    <p:sldId id="695" r:id="rId4"/>
    <p:sldId id="633" r:id="rId5"/>
    <p:sldId id="600" r:id="rId6"/>
    <p:sldId id="601" r:id="rId7"/>
    <p:sldId id="603" r:id="rId8"/>
    <p:sldId id="602" r:id="rId9"/>
    <p:sldId id="604" r:id="rId10"/>
    <p:sldId id="688" r:id="rId11"/>
    <p:sldId id="693" r:id="rId12"/>
    <p:sldId id="607" r:id="rId13"/>
    <p:sldId id="689" r:id="rId14"/>
    <p:sldId id="608" r:id="rId15"/>
    <p:sldId id="611" r:id="rId16"/>
    <p:sldId id="616" r:id="rId17"/>
    <p:sldId id="615" r:id="rId18"/>
    <p:sldId id="692" r:id="rId19"/>
    <p:sldId id="619" r:id="rId20"/>
    <p:sldId id="623" r:id="rId21"/>
    <p:sldId id="624" r:id="rId22"/>
    <p:sldId id="626" r:id="rId23"/>
    <p:sldId id="627" r:id="rId24"/>
    <p:sldId id="598" r:id="rId25"/>
    <p:sldId id="634" r:id="rId26"/>
    <p:sldId id="640" r:id="rId27"/>
    <p:sldId id="632" r:id="rId28"/>
    <p:sldId id="647" r:id="rId29"/>
    <p:sldId id="668" r:id="rId30"/>
    <p:sldId id="641" r:id="rId31"/>
    <p:sldId id="639" r:id="rId32"/>
    <p:sldId id="642" r:id="rId33"/>
    <p:sldId id="425" r:id="rId34"/>
    <p:sldId id="650" r:id="rId35"/>
    <p:sldId id="646" r:id="rId36"/>
    <p:sldId id="696" r:id="rId37"/>
    <p:sldId id="697" r:id="rId38"/>
    <p:sldId id="787" r:id="rId39"/>
    <p:sldId id="821" r:id="rId40"/>
    <p:sldId id="833" r:id="rId41"/>
    <p:sldId id="826" r:id="rId42"/>
    <p:sldId id="839" r:id="rId43"/>
    <p:sldId id="837" r:id="rId44"/>
    <p:sldId id="836" r:id="rId45"/>
    <p:sldId id="838" r:id="rId46"/>
    <p:sldId id="820" r:id="rId47"/>
    <p:sldId id="832" r:id="rId48"/>
    <p:sldId id="822" r:id="rId49"/>
    <p:sldId id="823" r:id="rId50"/>
    <p:sldId id="824" r:id="rId51"/>
    <p:sldId id="834" r:id="rId52"/>
    <p:sldId id="835" r:id="rId53"/>
    <p:sldId id="828" r:id="rId54"/>
    <p:sldId id="829" r:id="rId55"/>
    <p:sldId id="756" r:id="rId56"/>
    <p:sldId id="783" r:id="rId57"/>
    <p:sldId id="778" r:id="rId58"/>
    <p:sldId id="830" r:id="rId59"/>
    <p:sldId id="786" r:id="rId60"/>
    <p:sldId id="827" r:id="rId61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1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0000FF"/>
    <a:srgbClr val="FFE699"/>
    <a:srgbClr val="D5228D"/>
    <a:srgbClr val="FF9B9B"/>
    <a:srgbClr val="EEF8FF"/>
    <a:srgbClr val="F4FBFD"/>
    <a:srgbClr val="C1C9CE"/>
    <a:srgbClr val="E1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3615" autoAdjust="0"/>
  </p:normalViewPr>
  <p:slideViewPr>
    <p:cSldViewPr snapToGrid="0" showGuides="1">
      <p:cViewPr varScale="1">
        <p:scale>
          <a:sx n="103" d="100"/>
          <a:sy n="103" d="100"/>
        </p:scale>
        <p:origin x="1338" y="72"/>
      </p:cViewPr>
      <p:guideLst>
        <p:guide orient="horz" pos="2208"/>
        <p:guide pos="12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486"/>
    </p:cViewPr>
  </p:sorterViewPr>
  <p:gridSpacing cx="360000" cy="360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3B86B77-CC7C-47DD-A2DB-C5F5D0A11F3E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25A0380-4D34-4715-8CF0-70FAA92F35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64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這個章節將介紹兩個分析化學技術，</a:t>
            </a:r>
            <a:r>
              <a:rPr lang="en-US" altLang="zh-TW" dirty="0"/>
              <a:t>UV</a:t>
            </a:r>
            <a:r>
              <a:rPr lang="zh-TW" altLang="en-US" dirty="0"/>
              <a:t>和</a:t>
            </a:r>
            <a:r>
              <a:rPr lang="en-US" altLang="zh-TW" dirty="0"/>
              <a:t>IR</a:t>
            </a:r>
            <a:r>
              <a:rPr lang="zh-TW" altLang="en-US" dirty="0"/>
              <a:t>。在往下進行之前，還是提醒同學先下載講義，可以隨著影片 寫下 筆記。</a:t>
            </a:r>
          </a:p>
          <a:p>
            <a:endParaRPr lang="zh-TW" altLang="en-US" dirty="0"/>
          </a:p>
          <a:p>
            <a:r>
              <a:rPr lang="en-US" altLang="zh-TW" dirty="0"/>
              <a:t>(Click) </a:t>
            </a:r>
            <a:r>
              <a:rPr lang="zh-TW" altLang="en-US" dirty="0"/>
              <a:t>講義的第一頁是 這部分</a:t>
            </a:r>
            <a:r>
              <a:rPr lang="en-US" altLang="zh-TW" dirty="0"/>
              <a:t>UV-IR</a:t>
            </a:r>
            <a:r>
              <a:rPr lang="zh-TW" altLang="en-US" dirty="0"/>
              <a:t>課程的架構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講義的第二、</a:t>
            </a:r>
            <a:endParaRPr lang="en-US" altLang="zh-TW" dirty="0"/>
          </a:p>
          <a:p>
            <a:r>
              <a:rPr lang="en-US" altLang="zh-TW" dirty="0"/>
              <a:t>(Click) </a:t>
            </a:r>
            <a:r>
              <a:rPr lang="zh-TW" altLang="en-US" dirty="0"/>
              <a:t>第三頁是 </a:t>
            </a:r>
            <a:r>
              <a:rPr lang="en-US" altLang="zh-TW" dirty="0"/>
              <a:t>IR</a:t>
            </a:r>
            <a:r>
              <a:rPr lang="zh-TW" altLang="en-US" dirty="0"/>
              <a:t>分析 常用的表 不必記 但要會查</a:t>
            </a:r>
          </a:p>
          <a:p>
            <a:r>
              <a:rPr lang="zh-TW" altLang="en-US" dirty="0"/>
              <a:t>考試時會附上這個表 方便查閱</a:t>
            </a:r>
          </a:p>
          <a:p>
            <a:endParaRPr lang="zh-TW" altLang="en-US" dirty="0"/>
          </a:p>
          <a:p>
            <a:r>
              <a:rPr lang="zh-TW" altLang="en-US" dirty="0"/>
              <a:t>好，我們開始，</a:t>
            </a:r>
            <a:endParaRPr lang="en-US" altLang="zh-TW" dirty="0"/>
          </a:p>
          <a:p>
            <a:r>
              <a:rPr lang="en-US" altLang="zh-TW" dirty="0"/>
              <a:t>(Click) </a:t>
            </a:r>
            <a:r>
              <a:rPr lang="zh-TW" altLang="en-US" dirty="0"/>
              <a:t>什麼是</a:t>
            </a:r>
            <a:r>
              <a:rPr lang="en-US" altLang="zh-TW" dirty="0"/>
              <a:t>IR?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43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我們來比較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alkane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alkyne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訊號的差別。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這三張光譜分析物都是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個碳的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hydrocarbons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但從上到下分別是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alkane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alkyne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光譜之前別忘了先畫兩條輔助線，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2850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Alkane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的訊號除了在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2850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SP3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的訊號之外，沒有其他特別的訊號。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Alkene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double-bond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左右，強度中等。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SP2 carbon-hydrogen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的訊號略小於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3100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，強度中等。再來看看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alkyne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triple-bond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，屬於弱的訊號。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SP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的訊號約略在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3300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，屬於強訊號。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考試的時候只要會查表，不需要記得這些細節。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46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</a:t>
            </a:r>
            <a:r>
              <a:rPr lang="en-US" altLang="zh-TW" dirty="0"/>
              <a:t>arenes</a:t>
            </a:r>
            <a:r>
              <a:rPr lang="zh-TW" altLang="en-US" dirty="0"/>
              <a:t>訊號的特徵。首先是</a:t>
            </a:r>
            <a:r>
              <a:rPr lang="en-US" altLang="zh-TW" dirty="0"/>
              <a:t>aromatic ring</a:t>
            </a:r>
            <a:r>
              <a:rPr lang="zh-TW" altLang="en-US" dirty="0"/>
              <a:t>上面</a:t>
            </a:r>
          </a:p>
          <a:p>
            <a:r>
              <a:rPr lang="en-US" altLang="zh-TW" dirty="0"/>
              <a:t>(Click) SP2 carbon</a:t>
            </a:r>
            <a:r>
              <a:rPr lang="zh-TW" altLang="en-US" dirty="0"/>
              <a:t>、</a:t>
            </a:r>
            <a:r>
              <a:rPr lang="en-US" altLang="zh-TW" dirty="0"/>
              <a:t>hydrogen</a:t>
            </a:r>
            <a:r>
              <a:rPr lang="zh-TW" altLang="en-US" dirty="0"/>
              <a:t>的訊號。它跟一般</a:t>
            </a:r>
            <a:r>
              <a:rPr lang="en-US" altLang="zh-TW" dirty="0"/>
              <a:t>alkene</a:t>
            </a:r>
            <a:r>
              <a:rPr lang="zh-TW" altLang="en-US" dirty="0"/>
              <a:t>的訊號很接近，但屬於弱的訊號。還有</a:t>
            </a:r>
            <a:r>
              <a:rPr lang="en-US" altLang="zh-TW" dirty="0"/>
              <a:t>aromatic ring</a:t>
            </a:r>
            <a:r>
              <a:rPr lang="zh-TW" altLang="en-US" dirty="0"/>
              <a:t>上</a:t>
            </a:r>
          </a:p>
          <a:p>
            <a:r>
              <a:rPr lang="en-US" altLang="zh-TW" dirty="0"/>
              <a:t>(Click) CC </a:t>
            </a:r>
            <a:r>
              <a:rPr lang="zh-TW" altLang="en-US" dirty="0"/>
              <a:t>一又二分之一 </a:t>
            </a:r>
            <a:r>
              <a:rPr lang="en-US" altLang="zh-TW" dirty="0"/>
              <a:t>vibration</a:t>
            </a:r>
            <a:r>
              <a:rPr lang="zh-TW" altLang="en-US" dirty="0"/>
              <a:t>的訊號。除了</a:t>
            </a:r>
            <a:r>
              <a:rPr lang="en-US" altLang="zh-TW" dirty="0"/>
              <a:t>benzene</a:t>
            </a:r>
            <a:r>
              <a:rPr lang="zh-TW" altLang="en-US" dirty="0"/>
              <a:t>之外，都會分裂成跨過</a:t>
            </a:r>
            <a:r>
              <a:rPr lang="en-US" altLang="zh-TW" dirty="0"/>
              <a:t>1500</a:t>
            </a:r>
            <a:r>
              <a:rPr lang="zh-TW" altLang="en-US" dirty="0"/>
              <a:t>的兩個中等訊號。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41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我們看看實際的光譜例子。最上面是剛剛看過的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alkene 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光譜。輔助線已經先畫好，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，下面是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toluene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先看到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 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bond 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的訊號，它在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SP2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訊號屬於弱訊號。下面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toluene 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分裂成跨過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的兩個中等訊號。</a:t>
            </a:r>
            <a:endParaRPr lang="zh-TW" altLang="en-US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SP2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訊號屬於弱訊號，跟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沒有太大的差別。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1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也介紹含氧化物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光譜。先看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alcohol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 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的峰值，它在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3400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之間，屬於強的寬訊號。跟它很像的還有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carboxylic acid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基。峰值通常出現在輔助線的右邊。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871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看一下</a:t>
            </a:r>
            <a:r>
              <a:rPr lang="en-US" altLang="zh-TW" dirty="0"/>
              <a:t>phenol</a:t>
            </a:r>
            <a:r>
              <a:rPr lang="zh-TW" altLang="en-US" dirty="0"/>
              <a:t>的</a:t>
            </a:r>
            <a:r>
              <a:rPr lang="en-US" altLang="zh-TW" dirty="0"/>
              <a:t>IR</a:t>
            </a:r>
            <a:r>
              <a:rPr lang="zh-TW" altLang="en-US" dirty="0"/>
              <a:t>光譜，</a:t>
            </a:r>
          </a:p>
          <a:p>
            <a:r>
              <a:rPr lang="en-US" altLang="zh-TW" dirty="0"/>
              <a:t>(Click) OH</a:t>
            </a:r>
            <a:r>
              <a:rPr lang="zh-TW" altLang="en-US" dirty="0"/>
              <a:t>強而寬的訊號很明顯，</a:t>
            </a:r>
          </a:p>
          <a:p>
            <a:r>
              <a:rPr lang="en-US" altLang="zh-TW" dirty="0"/>
              <a:t>(Click) ring bonds</a:t>
            </a:r>
            <a:r>
              <a:rPr lang="zh-TW" altLang="en-US" dirty="0"/>
              <a:t>如預期的跨過</a:t>
            </a:r>
            <a:r>
              <a:rPr lang="en-US" altLang="zh-TW" dirty="0"/>
              <a:t>1500</a:t>
            </a:r>
            <a:r>
              <a:rPr lang="zh-TW" altLang="en-US" dirty="0"/>
              <a:t>的兩群訊號。</a:t>
            </a:r>
          </a:p>
          <a:p>
            <a:r>
              <a:rPr lang="en-US" altLang="zh-TW" dirty="0"/>
              <a:t>(Click) SP2 carbon</a:t>
            </a:r>
            <a:r>
              <a:rPr lang="zh-TW" altLang="en-US" dirty="0"/>
              <a:t>、</a:t>
            </a:r>
            <a:r>
              <a:rPr lang="en-US" altLang="zh-TW" dirty="0"/>
              <a:t>hydrogen</a:t>
            </a:r>
            <a:r>
              <a:rPr lang="zh-TW" altLang="en-US" dirty="0"/>
              <a:t>的弱訊號埋在</a:t>
            </a:r>
            <a:r>
              <a:rPr lang="en-US" altLang="zh-TW" dirty="0"/>
              <a:t>OH</a:t>
            </a:r>
            <a:r>
              <a:rPr lang="zh-TW" altLang="en-US" dirty="0"/>
              <a:t>訊號裡面看不到。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難得沒有</a:t>
            </a:r>
            <a:r>
              <a:rPr lang="en-US" altLang="zh-TW" dirty="0"/>
              <a:t>SP3 carbon</a:t>
            </a:r>
            <a:r>
              <a:rPr lang="zh-TW" altLang="en-US" dirty="0"/>
              <a:t>，所以在</a:t>
            </a:r>
            <a:r>
              <a:rPr lang="en-US" altLang="zh-TW" dirty="0"/>
              <a:t>2900</a:t>
            </a:r>
            <a:r>
              <a:rPr lang="zh-TW" altLang="en-US" dirty="0"/>
              <a:t>的位置沒有訊號。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547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cyclohexanol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OH stretching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的強而寬的訊號很明顯。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會有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SP3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訊號，但在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之間沒有吸收的訊號。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463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有兩個特別的訊號。首先是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上面的碳氫鍵，其實跟之前提過的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SP2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訊號一模一樣。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CO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的訊號大約在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左右，略在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的左方，但不一樣的是它屬於強訊號。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901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當作例子。首先應該要有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SP2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的訊號，但記得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上面的是中等訊號，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上面的是弱訊號，但位置相當。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接下來應該要有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的強訊號，以及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benzene 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一又二分之一鍵所造成的兩群訊號。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676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 </a:t>
            </a:r>
            <a:r>
              <a:rPr lang="en-US" altLang="zh-TW" dirty="0"/>
              <a:t>cyclohexanone</a:t>
            </a:r>
            <a:r>
              <a:rPr lang="zh-TW" altLang="en-US" dirty="0"/>
              <a:t>的</a:t>
            </a:r>
            <a:r>
              <a:rPr lang="en-US" altLang="zh-TW" dirty="0"/>
              <a:t>IR</a:t>
            </a:r>
            <a:r>
              <a:rPr lang="zh-TW" altLang="en-US" dirty="0"/>
              <a:t>光譜，</a:t>
            </a:r>
          </a:p>
          <a:p>
            <a:r>
              <a:rPr lang="zh-TW" altLang="en-US" dirty="0"/>
              <a:t>有別於 </a:t>
            </a:r>
            <a:r>
              <a:rPr lang="en-US" altLang="zh-TW" dirty="0"/>
              <a:t>aldehyde </a:t>
            </a:r>
            <a:r>
              <a:rPr lang="zh-TW" altLang="en-US" dirty="0"/>
              <a:t>看不到 </a:t>
            </a:r>
            <a:r>
              <a:rPr lang="en-US" altLang="zh-TW" dirty="0"/>
              <a:t>SP2 carbon</a:t>
            </a:r>
            <a:r>
              <a:rPr lang="zh-TW" altLang="en-US" dirty="0"/>
              <a:t>、</a:t>
            </a:r>
            <a:r>
              <a:rPr lang="en-US" altLang="zh-TW" dirty="0"/>
              <a:t>hydrogen</a:t>
            </a:r>
            <a:r>
              <a:rPr lang="zh-TW" altLang="en-US" dirty="0"/>
              <a:t>的訊號，，</a:t>
            </a:r>
          </a:p>
          <a:p>
            <a:r>
              <a:rPr lang="en-US" altLang="zh-TW" dirty="0"/>
              <a:t>(Click)  CO double bond</a:t>
            </a:r>
            <a:r>
              <a:rPr lang="zh-TW" altLang="en-US" dirty="0"/>
              <a:t>的強訊號是 唯一看得到的重要特徵。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25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把剛剛講過的含氧化物放在一起做個比較。應該還記得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的寬又強的訊號，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phenol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也有這個訊號。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都會有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的強訊號。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Phenol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會有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ring 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的兩群訊號，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也會有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ring 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的這兩群訊號。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SP2 carbon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光譜看得到。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07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什麼是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Infrared spectroscopy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測量的電磁波範圍呢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 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Infrared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屬於電磁輻射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Electromagnetic Radiation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的一部分，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我們先看一下整個電磁波譜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Electromagnetic spectrum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的範圍。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在整個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Electromagnetic spectrum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的範圍，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可見光在接近中間的位置。波幅左邊的電磁波能量比較高，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</a:rPr>
            </a:b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而能量跟電磁波的頻率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成正比。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下面有另外一群數列，叫波長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 length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，單位是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zh-TW" b="0" dirty="0">
                <a:effectLst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回到我們剛剛提的可見光，它的範圍，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最短的波長是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380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最長的波長是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780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nano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等於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的負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次方。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這三個波長範圍裡，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  ultraviolet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是在可見光的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左邊能量最高，而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  radio wave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spectrum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的最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右邊 能量最低。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Infrared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這個部分，緊鄰著可見光，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在它的右邊 能量略低於可見光。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Infrared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的能量能發生什麼作用呢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它跟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共價鍵震盪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的頻率相當，所以吸收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Infrared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之後會造成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covalent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794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下面示範怎麼使用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來區分兩個同分異構物。他們的化學式都是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C3H6O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，由他們碳氫數目可以用一個雙鍵來解釋。一個是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acetone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，雙鍵在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上，另外一個是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prop-2-en-1-ol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雙鍵在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上面，另外帶了一個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基。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下面有兩張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光譜圖，究竟各自對應哪個化合物呢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記得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雙鍵的特徵嗎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它應該是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落在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之間的強訊號，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比較像下面這張的這個訊號。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雙鍵的訊號應該是中等強度的訊號，落在類似的區間，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但應該是上面這張圖的這個訊號。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介在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應該要有一個強而寬的訊號，應該是上面這張圖的這個訊號。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所以上面這張圖應該是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prop-2-en-1-ol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，下面這張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自然是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424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當拿到一個未知物，可以從它的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圖來猜測它的化學結構的特徵。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還是先畫上雙輔助線。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SP2 carbon 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SP3 carbon 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訊號則相對弱。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再加上有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ring 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的訊號，很可能有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 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的結構。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1700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的位置類似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的強訊號，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但因為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carbonyl carbon 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的訊號，跟剛剛的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SP2 carbon hydrogen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訊號完全疊在一起，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其實沒辦法區分它究竟是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這個化合物是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phenylacetaldehyde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的確有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 ring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也帶有一個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。但如果真的要用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鑑定這個特定的化學結構，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fingerprint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的區域去比對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database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，就可以找出答案。</a:t>
            </a:r>
            <a:endParaRPr lang="zh-TW" altLang="en-US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再提醒一次，期中考的時候重要的表格都會附給大家，學會查表就好，不必硬要把它背下來。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29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下面這個部分介紹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Ultraviolet Spectroscopy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Ultraviolet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在電磁波譜的位置，就在可見光的左邊，所以能量比可見光高。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吸收的能量，可以讓在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或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的電子，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轉到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anti-bonding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。還記得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這個符號代表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anti-bonding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873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這裡是一張典型的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吸收光譜，縱軸是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absorbance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原點在下方，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橫軸是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wavelength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波長，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因為和頻率成反比，所以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波長愈短，能量愈高。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那麼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光譜在整個電磁波譜的什麼位置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我們一般測量從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的範圍，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放回電磁波譜 測量的指示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的範圍右端 和可見光相鄰的部分，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以及一小部分的可見光。吸收波峰一般很寬，我們會以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來代表。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像這張圖是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conjugated diene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buta-1,3-diene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的吸收光譜，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λ 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217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。這裡稍微注意一下，有些考題會問，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吸收光譜中 哪個化合物會有峰值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我們就是拿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當作一個標準。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515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Ultraviolet spectroscopy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是一種吸收光譜，原子或分子裡的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電子會吸收紫外光，從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ground state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轉換到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excited state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像在有機分子裡通常是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裡面的電子，像是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的電子，或是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的電子，或是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long-paired electrons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，也叫做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non-bonding electrons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或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 electrons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，吸收紫外光的能量後，跑到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anti-bonding molecular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裡面去。通常是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highest occupied 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，簡稱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裡的電子，吸收能量後，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跑到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unoccupied 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，簡稱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之間能量差越小，所吸收的波長就越長。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如果問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 spectroscopy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究竟在檢查什麼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它在檢查有機物裡面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062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有哪些可能的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可以導致我們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 spectrum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當中出現訊號呢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先讓我們看看幾種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anti-bonding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的位能高低。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從下而上，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，注意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比較偏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這邊，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anti-bonding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anti-bonding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當化合物像是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alkanes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裡面只有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的時候，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，這是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第一種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。如果這個化合物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含有氧或氮，就會有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long-paired electrons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，這是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n-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。當化合物有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的時候 代表有雙鍵 三鍵的化合物，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第三種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。如果這個化合物含氮或氧，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就會有電子在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是第四種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。這四種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transitions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gaps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從左到右剛好從大到小。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6047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我們拿一個例子來說明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σ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也有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，因為有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，所以它的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應該是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anti-bonding orbital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π-π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就是它的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 spectrum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裡面會有一個吸收峰，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195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165nm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來做比較，它的波長比較長，代表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比較小。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Acetone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是含氧的化合物，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有兩對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long-paired electrons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，落在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non-bonding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會有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n-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吸收光譜中會看到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275nm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的吸收峰。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n-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雖然不強，但對於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的分析來講有比較好的鑑別力。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讓我們再回來討論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π-π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的問題，有什麼樣的結構可以縮短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，讓吸收峰的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254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我們看一下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buta-1,3-diene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它的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π-π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它是一個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conjugated diene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，之前講過原子軌域和分子軌域之間轉換的關係，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首先當初有多少原子軌域就會轉換成多少分子軌域，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這裡有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2P atomic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就會轉化成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molecular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，或是叫做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molecular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。能量由低而高分別是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1</a:t>
            </a:r>
            <a:r>
              <a:rPr lang="zh-TW" alt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2</a:t>
            </a:r>
            <a:r>
              <a:rPr lang="zh-TW" alt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3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4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ground state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個電子都在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1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裡面，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2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3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吸收紫外光之後，電子會從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跑到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3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進入所謂的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excited state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這個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π-π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需要紫外光的平均波長為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217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ethane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165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比較起來已經大了許多，也超過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因此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double 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，似乎可以降低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376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接下來我們來看看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對於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 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的影響。從左右是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，接下來是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polyenes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，分別是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，以及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，還有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個碳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Polyenes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單雙鍵交錯，鍵跟鍵之間就有交互作用，或叫做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拿他們的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ground state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來看，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打藍勾的是他們的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打紅勾的是他們的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，他們的紫外光譜的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各別是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165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217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258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290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。我們看到隨著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linear conjugation system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的雙鍵數的增加，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就隨之減少。剛剛也提過，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只要有兩個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double bonds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，它的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就可以大於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跟雙鍵的排列方式比較有關係，碳上面的取代機數目影響不大，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1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像這裡多了一個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methyl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還是在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如果把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變成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 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它是個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Enone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還是在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左右。不同的是，因為是含氧化物，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1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所以會有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n-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π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，它的吸收波長是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320nm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我們簡單的做個總結，參與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double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越多，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所需要的紫外光能量就不需要那麼高，波長就可以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變長。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84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剛剛討論的是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linear 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吸收光譜的影響，接下來看看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cyclic 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對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UV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吸收光譜的效應。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還記得我們可以用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Frost circle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cyclic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的分子軌跡連接，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還記得原先是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non-bonding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的位置，它的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anti-bonding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，下面是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bonding orbitals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2</a:t>
            </a:r>
            <a:r>
              <a:rPr lang="zh-TW" alt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4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Ψ 5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LUMO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需要的紫外光波長是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203 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。簡單的說，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benzene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endParaRPr lang="zh-TW" altLang="en-US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cyclic 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也可以在吸收光譜上面產生一個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大於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的吸收峰。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08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電磁波都有兩種特性，第一個特性是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波的特性。甚麼是波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在一個均勻的介質當中，能量藉由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上下擺動來傳遞能量，而上下擺動的方向跟能量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 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行進的方向相互垂直，這是電磁波的特徵。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一個來回擺動所行進的距離，運動長度稱為波長，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 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擺動的大小稱為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amplitude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電磁波的運動速度都是光速，而光速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等於波長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和頻率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的乘積。光速的大小是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乘以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次方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meter per second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頻率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的單位是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Hz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，定義成一秒鐘來回擺動的次數。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sz="2800" b="0" dirty="0">
                <a:effectLst/>
              </a:rPr>
            </a:b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電磁波的第二個特性是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particle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光子就是典型的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particle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。電磁波和光子既然是粒子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就可以一個一個計數，屬的時候就有個基本的單位，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。一個光子就是一個光的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量子</a:t>
            </a:r>
            <a:endParaRPr lang="zh-TW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電磁波都有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particle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的雙重特性。稱為 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Wave-particle duality</a:t>
            </a:r>
            <a:endParaRPr lang="zh-TW" altLang="en-US" sz="2800" b="0" dirty="0">
              <a:effectLst/>
            </a:endParaRPr>
          </a:p>
          <a:p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634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由上面討論我們知道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的雙鍵越多，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HOMO-LUMO transition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energy gap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就越小，波長就越長。當雙鍵的數目大到一個程度，波長就可以進入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可見光的範圍，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於是就有了顏色。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β-carotene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當作例子，你可以數數看 它一共有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個雙鍵。進行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conjugation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之後，它吸收的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λ max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455nm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藍光的範圍，藍光被吸收走了 會看到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橘黃色。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β-carotene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的前驅物，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從中間的雙鍵切開，可以得到兩個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屬於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955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剛剛講的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Vitamin A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，所謂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是具有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vitamin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活性的結構。等一下會看到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Vitamin A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可以是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也可以是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。這裡的化學變化大致出現在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retina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，視網膜。我們可以從血液循環得到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all-trans 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，經過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isomerase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的作用得到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，經由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NAD-reductase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的作用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氧化成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結合到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opsin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形成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rhodopsin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。這個過程叫做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暗適應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dark adaptation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  Rhodopsin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是可以接收可見光的一種蛋白質，吸收光子後它變成了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metarhodopsin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II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。經由光子吸收的能量，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metarhodopsin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II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轉變成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all-trans-retinol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。這樣的分子結構變化會讓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metarhodopsin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II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變成可讓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通過的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ion channel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誘發視覺神經傳導。之後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metarhodopsin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II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1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會釋出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all-trans-retinol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，經過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isomerase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的作用得到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回到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 cycle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，也可以經由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NAD-reductase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的作用氧化成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11-cis-retinol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再從循環系統回來。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82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我們來看一下剛剛講過的幾種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vitamers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的化學結構。這是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 (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all-trans-retinol)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，一種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alcohol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。經過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isomerase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作用，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再經過氧化會變成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cis-aldehyde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aldehyde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才能接在蛋白質上面，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用的是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imine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間結。</a:t>
            </a:r>
            <a:endParaRPr lang="zh-TW" altLang="en-US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接受光子照射後會變成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的結構打開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channel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誘發神經傳導，之後再分離成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trans-isomer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和蛋白質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opsin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3001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最後看一下怎麼用紫外光吸收的特性來做定量分析。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先看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absorbance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的定義，它是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入射光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incident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穿透光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transmission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的比值，取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Transmission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越小比值就越大，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absorbance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就越大。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molar absorptivity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，或叫做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molar extinction coefficient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，是標準化後化合物的特性的一個參數。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等於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absorbance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除以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molar concentration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path length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。稍微調動一下，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molar concentration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就等於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absorbance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除以</a:t>
            </a:r>
            <a:r>
              <a:rPr lang="el-GR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以及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path length</a:t>
            </a:r>
            <a:r>
              <a:rPr lang="zh-TW" alt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。這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章節就講到這裡，謝謝大家。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8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繼續介紹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的概念，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它的複數是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quanta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對於任何參與交互作用的物理特性，只要這個特性的大小，都是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某個最小值的整數倍乘積的話，這個最小值就稱為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。例如光照射所帶來的能量，都是以光子基本單位的整數乘績，因為光子就是光的量子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；電磁輻射投射所帶來能量，同樣的，也是以電磁波量子為子基本單位的整數乘績。換句話說 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quantums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就是計量單位的概念。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zh-TW" altLang="en-US" b="0" dirty="0">
                <a:effectLst/>
              </a:rPr>
            </a:b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光子或一個電磁波量子所攜帶的能量，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episilon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跟它的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頻率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成正比。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計算的時候要乘上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Planck constant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Planck constant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的大小是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6.6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乘以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的負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次方。計算一下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一莫爾的電磁波量子的能量，要把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Planck constant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乘上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Avogadro's number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，得到的就是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4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乘以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的負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次方。把這個數字乘上頻率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ν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，就是一默爾的電磁波量子的能量。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8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接下來講解如何看懂一張</a:t>
            </a:r>
            <a:r>
              <a:rPr lang="en-US" altLang="zh-TW" dirty="0"/>
              <a:t>Infrared spectrum</a:t>
            </a:r>
            <a:r>
              <a:rPr lang="zh-TW" altLang="en-US" dirty="0"/>
              <a:t>，</a:t>
            </a:r>
          </a:p>
          <a:p>
            <a:r>
              <a:rPr lang="zh-TW" altLang="en-US" dirty="0"/>
              <a:t>下面是一張典型的</a:t>
            </a:r>
            <a:r>
              <a:rPr lang="en-US" altLang="zh-TW" dirty="0"/>
              <a:t>Infrared</a:t>
            </a:r>
            <a:r>
              <a:rPr lang="zh-TW" altLang="en-US" dirty="0"/>
              <a:t>光譜。先看一下它的橫軸，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橫軸是</a:t>
            </a:r>
            <a:r>
              <a:rPr lang="en-US" altLang="zh-TW" dirty="0"/>
              <a:t>wave number</a:t>
            </a:r>
            <a:r>
              <a:rPr lang="zh-TW" altLang="en-US" dirty="0"/>
              <a:t>，單位是</a:t>
            </a:r>
            <a:r>
              <a:rPr lang="en-US" altLang="zh-TW" dirty="0"/>
              <a:t>cm</a:t>
            </a:r>
            <a:r>
              <a:rPr lang="zh-TW" altLang="en-US" dirty="0"/>
              <a:t>的負</a:t>
            </a:r>
            <a:r>
              <a:rPr lang="en-US" altLang="zh-TW" dirty="0"/>
              <a:t>1</a:t>
            </a:r>
            <a:r>
              <a:rPr lang="zh-TW" altLang="en-US" dirty="0"/>
              <a:t>次方，</a:t>
            </a:r>
            <a:r>
              <a:rPr lang="en-US" altLang="zh-TW" dirty="0"/>
              <a:t>1</a:t>
            </a:r>
            <a:r>
              <a:rPr lang="zh-TW" altLang="en-US" dirty="0"/>
              <a:t>公分有幾個波的意思。它會反比於</a:t>
            </a:r>
            <a:r>
              <a:rPr lang="en-US" altLang="zh-TW" dirty="0"/>
              <a:t>wavelength</a:t>
            </a:r>
            <a:r>
              <a:rPr lang="zh-TW" altLang="en-US" dirty="0"/>
              <a:t>，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也就正比於</a:t>
            </a:r>
            <a:r>
              <a:rPr lang="en-US" altLang="zh-TW" dirty="0"/>
              <a:t>frequency</a:t>
            </a:r>
            <a:r>
              <a:rPr lang="zh-TW" altLang="en-US" dirty="0"/>
              <a:t>，因此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數字越大能量應該就越高。看一下它的縱軸，縱軸是</a:t>
            </a:r>
            <a:r>
              <a:rPr lang="en-US" altLang="zh-TW" dirty="0"/>
              <a:t>transmittance</a:t>
            </a:r>
            <a:r>
              <a:rPr lang="zh-TW" altLang="en-US" dirty="0"/>
              <a:t>，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通過率下面是</a:t>
            </a:r>
            <a:r>
              <a:rPr lang="en-US" altLang="zh-TW" dirty="0"/>
              <a:t>0</a:t>
            </a:r>
            <a:r>
              <a:rPr lang="zh-TW" altLang="en-US" dirty="0"/>
              <a:t>，上面是</a:t>
            </a:r>
            <a:r>
              <a:rPr lang="en-US" altLang="zh-TW" dirty="0"/>
              <a:t>100</a:t>
            </a:r>
            <a:r>
              <a:rPr lang="zh-TW" altLang="en-US" dirty="0"/>
              <a:t>。</a:t>
            </a:r>
          </a:p>
          <a:p>
            <a:r>
              <a:rPr lang="en-US" altLang="zh-TW" i="1" dirty="0"/>
              <a:t>(Click) </a:t>
            </a:r>
            <a:r>
              <a:rPr lang="zh-TW" altLang="en-US" dirty="0"/>
              <a:t>再看一下</a:t>
            </a:r>
            <a:r>
              <a:rPr lang="en-US" altLang="zh-TW" dirty="0"/>
              <a:t>IR</a:t>
            </a:r>
            <a:r>
              <a:rPr lang="zh-TW" altLang="en-US" dirty="0"/>
              <a:t>光譜在整個電磁波譜的位置。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波譜下面的數列是</a:t>
            </a:r>
            <a:r>
              <a:rPr lang="en-US" altLang="zh-TW" dirty="0"/>
              <a:t>wavelength</a:t>
            </a:r>
            <a:r>
              <a:rPr lang="zh-TW" altLang="en-US" dirty="0"/>
              <a:t>，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上面的數列是</a:t>
            </a:r>
            <a:r>
              <a:rPr lang="en-US" altLang="zh-TW" dirty="0"/>
              <a:t>frequency</a:t>
            </a:r>
            <a:r>
              <a:rPr lang="zh-TW" altLang="en-US" dirty="0"/>
              <a:t>。所以應該可以從</a:t>
            </a:r>
            <a:r>
              <a:rPr lang="en-US" altLang="zh-TW" dirty="0"/>
              <a:t>frequency</a:t>
            </a:r>
            <a:r>
              <a:rPr lang="zh-TW" altLang="en-US" dirty="0"/>
              <a:t>來轉化成</a:t>
            </a:r>
            <a:r>
              <a:rPr lang="en-US" altLang="zh-TW" dirty="0"/>
              <a:t>wave number</a:t>
            </a:r>
            <a:r>
              <a:rPr lang="zh-TW" altLang="en-US" dirty="0"/>
              <a:t>，怎麼算呢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(Click)</a:t>
            </a:r>
            <a:r>
              <a:rPr lang="zh-TW" altLang="en-US" dirty="0"/>
              <a:t>既然</a:t>
            </a:r>
            <a:r>
              <a:rPr lang="en-US" altLang="zh-TW" dirty="0"/>
              <a:t>wave number</a:t>
            </a:r>
            <a:r>
              <a:rPr lang="zh-TW" altLang="en-US" dirty="0"/>
              <a:t>是</a:t>
            </a:r>
            <a:r>
              <a:rPr lang="en-US" altLang="zh-TW" dirty="0"/>
              <a:t>wavelength</a:t>
            </a:r>
            <a:r>
              <a:rPr lang="zh-TW" altLang="en-US" dirty="0"/>
              <a:t>的倒數，它就等於</a:t>
            </a:r>
            <a:r>
              <a:rPr lang="el-GR" altLang="zh-TW" dirty="0"/>
              <a:t>ν </a:t>
            </a:r>
            <a:r>
              <a:rPr lang="en-US" altLang="zh-TW" dirty="0"/>
              <a:t>over c (</a:t>
            </a:r>
            <a:r>
              <a:rPr lang="el-GR" altLang="zh-TW" dirty="0"/>
              <a:t>ν/</a:t>
            </a:r>
            <a:r>
              <a:rPr lang="en-US" altLang="zh-TW" dirty="0"/>
              <a:t>c)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所以這邊算出</a:t>
            </a:r>
            <a:r>
              <a:rPr lang="en-US" altLang="zh-TW" dirty="0"/>
              <a:t>NEW </a:t>
            </a:r>
            <a:r>
              <a:rPr lang="zh-TW" altLang="en-US" dirty="0"/>
              <a:t>跟的</a:t>
            </a:r>
            <a:r>
              <a:rPr lang="en-US" altLang="zh-TW" dirty="0"/>
              <a:t>wave number</a:t>
            </a:r>
            <a:r>
              <a:rPr lang="zh-TW" altLang="en-US" dirty="0"/>
              <a:t>之間的轉換的公式。</a:t>
            </a:r>
          </a:p>
          <a:p>
            <a:r>
              <a:rPr lang="en-US" altLang="zh-TW" i="1" dirty="0"/>
              <a:t>(Click) </a:t>
            </a:r>
            <a:r>
              <a:rPr lang="zh-TW" altLang="en-US" dirty="0"/>
              <a:t>所以當頻率是</a:t>
            </a:r>
            <a:r>
              <a:rPr lang="en-US" altLang="zh-TW" dirty="0"/>
              <a:t>10</a:t>
            </a:r>
            <a:r>
              <a:rPr lang="zh-TW" altLang="en-US" dirty="0"/>
              <a:t>的</a:t>
            </a:r>
            <a:r>
              <a:rPr lang="en-US" altLang="zh-TW" dirty="0"/>
              <a:t>12</a:t>
            </a:r>
            <a:r>
              <a:rPr lang="zh-TW" altLang="en-US" dirty="0"/>
              <a:t>次方的時候，</a:t>
            </a:r>
            <a:r>
              <a:rPr lang="en-US" altLang="zh-TW" dirty="0"/>
              <a:t>wave number</a:t>
            </a:r>
            <a:r>
              <a:rPr lang="zh-TW" altLang="en-US" dirty="0"/>
              <a:t>就是</a:t>
            </a:r>
            <a:r>
              <a:rPr lang="en-US" altLang="zh-TW" dirty="0"/>
              <a:t>33</a:t>
            </a:r>
            <a:r>
              <a:rPr lang="zh-TW" altLang="en-US" dirty="0"/>
              <a:t>。頻率是</a:t>
            </a:r>
            <a:r>
              <a:rPr lang="en-US" altLang="zh-TW" dirty="0"/>
              <a:t>10</a:t>
            </a:r>
            <a:r>
              <a:rPr lang="zh-TW" altLang="en-US" dirty="0"/>
              <a:t>的</a:t>
            </a:r>
            <a:r>
              <a:rPr lang="en-US" altLang="zh-TW" dirty="0"/>
              <a:t>13</a:t>
            </a:r>
            <a:r>
              <a:rPr lang="zh-TW" altLang="en-US" dirty="0"/>
              <a:t>次方，</a:t>
            </a:r>
            <a:r>
              <a:rPr lang="en-US" altLang="zh-TW" dirty="0"/>
              <a:t>wave number</a:t>
            </a:r>
            <a:r>
              <a:rPr lang="zh-TW" altLang="en-US" dirty="0"/>
              <a:t>就是</a:t>
            </a:r>
            <a:r>
              <a:rPr lang="en-US" altLang="zh-TW" dirty="0"/>
              <a:t>333</a:t>
            </a:r>
            <a:r>
              <a:rPr lang="zh-TW" altLang="en-US" dirty="0"/>
              <a:t>。頻率是</a:t>
            </a:r>
            <a:r>
              <a:rPr lang="en-US" altLang="zh-TW" dirty="0"/>
              <a:t>10</a:t>
            </a:r>
            <a:r>
              <a:rPr lang="zh-TW" altLang="en-US" dirty="0"/>
              <a:t>的</a:t>
            </a:r>
            <a:r>
              <a:rPr lang="en-US" altLang="zh-TW" dirty="0"/>
              <a:t>14</a:t>
            </a:r>
            <a:r>
              <a:rPr lang="zh-TW" altLang="en-US" dirty="0"/>
              <a:t>次方</a:t>
            </a:r>
            <a:r>
              <a:rPr lang="en-US" altLang="zh-TW" dirty="0"/>
              <a:t>wave number</a:t>
            </a:r>
            <a:r>
              <a:rPr lang="zh-TW" altLang="en-US" dirty="0"/>
              <a:t>就是</a:t>
            </a:r>
            <a:r>
              <a:rPr lang="en-US" altLang="zh-TW" dirty="0"/>
              <a:t>3333</a:t>
            </a:r>
            <a:r>
              <a:rPr lang="zh-TW" altLang="en-US" dirty="0"/>
              <a:t>。看一下下面的</a:t>
            </a:r>
            <a:r>
              <a:rPr lang="en-US" altLang="zh-TW" dirty="0"/>
              <a:t>IR</a:t>
            </a:r>
            <a:r>
              <a:rPr lang="zh-TW" altLang="en-US" dirty="0"/>
              <a:t>光譜，它的大小。從左邊的</a:t>
            </a:r>
            <a:r>
              <a:rPr lang="en-US" altLang="zh-TW" dirty="0"/>
              <a:t>4000</a:t>
            </a:r>
            <a:r>
              <a:rPr lang="zh-TW" altLang="en-US" dirty="0"/>
              <a:t>到右邊的</a:t>
            </a:r>
            <a:r>
              <a:rPr lang="en-US" altLang="zh-TW" dirty="0"/>
              <a:t>500</a:t>
            </a:r>
            <a:r>
              <a:rPr lang="zh-TW" altLang="en-US" dirty="0"/>
              <a:t>，所以</a:t>
            </a:r>
            <a:r>
              <a:rPr lang="en-US" altLang="zh-TW" dirty="0"/>
              <a:t>IR</a:t>
            </a:r>
            <a:r>
              <a:rPr lang="zh-TW" altLang="en-US" dirty="0"/>
              <a:t>光譜應該是</a:t>
            </a:r>
          </a:p>
          <a:p>
            <a:r>
              <a:rPr lang="en-US" altLang="zh-TW" dirty="0"/>
              <a:t>(Click) </a:t>
            </a:r>
            <a:r>
              <a:rPr lang="zh-TW" altLang="en-US" dirty="0"/>
              <a:t>整個</a:t>
            </a:r>
            <a:r>
              <a:rPr lang="en-US" altLang="zh-TW" dirty="0"/>
              <a:t>IR</a:t>
            </a:r>
            <a:r>
              <a:rPr lang="zh-TW" altLang="en-US" dirty="0"/>
              <a:t>範圍左半邊的這一塊。</a:t>
            </a:r>
            <a:endParaRPr lang="en-US" altLang="zh-TW"/>
          </a:p>
          <a:p>
            <a:r>
              <a:rPr lang="zh-TW" altLang="en-US"/>
              <a:t>在</a:t>
            </a:r>
            <a:r>
              <a:rPr lang="en-US" altLang="zh-TW" dirty="0"/>
              <a:t>IR</a:t>
            </a:r>
            <a:r>
              <a:rPr lang="zh-TW" altLang="en-US" dirty="0"/>
              <a:t>光譜的左邊還有一小塊叫</a:t>
            </a:r>
          </a:p>
          <a:p>
            <a:r>
              <a:rPr lang="en-US" altLang="zh-TW" dirty="0"/>
              <a:t>(Click) near Infrared</a:t>
            </a:r>
            <a:r>
              <a:rPr lang="zh-TW" altLang="en-US" dirty="0"/>
              <a:t>，在它的右邊有比較大的一塊叫</a:t>
            </a:r>
            <a:r>
              <a:rPr lang="en-US" altLang="zh-TW" dirty="0"/>
              <a:t>far Infrared</a:t>
            </a:r>
            <a:r>
              <a:rPr lang="zh-TW" altLang="en-US" dirty="0"/>
              <a:t>。接</a:t>
            </a:r>
            <a:endParaRPr lang="en-US" altLang="zh-TW" dirty="0"/>
          </a:p>
          <a:p>
            <a:r>
              <a:rPr lang="zh-TW" altLang="en-US" dirty="0"/>
              <a:t>下來會介紹 </a:t>
            </a:r>
            <a:endParaRPr lang="en-US" altLang="zh-TW" dirty="0"/>
          </a:p>
          <a:p>
            <a:r>
              <a:rPr lang="en-US" altLang="zh-TW" dirty="0"/>
              <a:t>(Click)</a:t>
            </a:r>
            <a:r>
              <a:rPr lang="zh-TW" altLang="en-US" dirty="0"/>
              <a:t>什麼樣的結構會吸收</a:t>
            </a:r>
            <a:r>
              <a:rPr lang="en-US" altLang="zh-TW" dirty="0"/>
              <a:t>IR</a:t>
            </a:r>
            <a:r>
              <a:rPr lang="zh-TW" altLang="en-US" dirty="0"/>
              <a:t>能量呢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27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剛剛有稍微介紹，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會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造成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covalent 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，這是物質的一種特性。當結構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的頻率和加入的電磁波的頻率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相當的時候，照射的電磁波就可以造成結構的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震盪運動的方式有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stretch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，例如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symmetric stretching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。共價鍵一伸一縮的震盪，兩邊一致，所以叫做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symmetric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。也有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antisymmetric stretching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，兩側的震盪剛好相反，所以叫做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antisymmetric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。另外一大類運動叫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bending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，可以看成是鍵角的變大變小。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在分子的平面，鍵角忽大忽小，我們叫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in-plane bending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如果和分子的平面垂直，就叫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out-of-plane bending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接下來繼續介紹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光譜的判讀原則。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424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先注意看一下它的橫軸的坐標值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被分割成了幾個線性坐標區域。例如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1000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之間是線性的，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之間是線性的，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2500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之間是線性的，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之間是線性的。不同廠商做的儀器，線性區域分割的方式會有些差異。現在把光譜分成幾個區域來做解釋。小於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的區域叫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fingerprint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，和質譜的概念一樣。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Fingerprint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的部分無法做推演，所以通常我們不看這個區域。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之間的區域，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雙鍵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所吸收的能量。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2850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之間的區域，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triple-bond 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所吸收的能量。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最後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2800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之間，是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 vibration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所吸收的能量。這裡其實根據一個重要的原則，</a:t>
            </a:r>
            <a:endParaRPr lang="zh-TW" altLang="en-US" b="0" dirty="0">
              <a:effectLst/>
            </a:endParaRPr>
          </a:p>
          <a:p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functional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不會因為在化合物的位置不一樣，也不會因為它旁邊的原子不一樣而改變它的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吸收特性。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63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不同的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functional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除了吸收的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 number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峰值不一樣外，能吸收的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wave number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的範圍也是特色。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像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就很寬。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CC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CN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triple-bond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就很窄。再加上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transmittance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高低也可有特點。用倒三角的方式來呈現，其實可以看得更清楚，不同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functional group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訊號的特色，這樣做出來的表應該是更容易對照檢查。這裡的兩個表是老師特別設計的，算是獨創。考試的時候我會附上這兩張圖與對照表，不必背。</a:t>
            </a:r>
            <a:endParaRPr lang="zh-TW" altLang="en-US" b="0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65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接下來仔細介紹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hydrocarbons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他們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IR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的特色。介紹之前先教大家畫幾條重要的參考線。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2850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1500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、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2000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。接下來我們看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alkane C-H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訊號，它就在參考線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2850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的左方。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我們再看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alkene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，它上面的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C-H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訊號大約在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還有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alkyne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，它上面的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C-H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3300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左右。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CC double-bond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1650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(Click) CC triple-bond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訊號約在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2200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。除了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alkyne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上面的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訊號屬於強訊號之外，其他的四個訊號都屬於中等訊號。下面我們開始看幾個實際的例子。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5A0380-4D34-4715-8CF0-70FAA92F355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180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A163-252E-4832-8080-8A44671D0BA8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8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C73F-54B6-4652-A4EA-2899B0075A51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66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876A-90A8-4CB6-8D7D-2B6BA3EF842B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24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00288-2703-4139-859B-DB7E066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4DA677-8241-4636-8ED7-64D2B90B3A98}" type="datetime1">
              <a:rPr kumimoji="0" lang="zh-TW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20C71-01DB-4A04-9841-05AC71846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EA3E6-9049-4A21-A334-1BEED321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457200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ea typeface="新細明體" panose="02020500000000000000" pitchFamily="18" charset="-12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F4C16-8524-4272-99E9-66DDF9D6F423}" type="slidenum">
              <a:rPr kumimoji="0" lang="zh-TW" altLang="en-US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68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001015-F3C3-4B7F-B709-A919E189B4C5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2023/5/10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36FB50-21D2-40DB-8052-CC0ED609A4C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80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427C-8432-4CF0-806D-065F5D551997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64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9725-16DA-41AD-9D97-99DED7B7DFD9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18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C80-ADF8-4063-9DE3-F01EA4B6863F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71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920B-45F6-46CE-82A6-08DC5126299B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58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58DFC-02E4-494B-BD22-AE56A708365E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4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1D-39D7-4A19-9CAF-B9CE69F6589D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D3DD-0448-44B7-B85D-C3FCFE773377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68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0D582-EF1C-42C8-A155-5D78A91CD56F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2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05678-0CEC-4E61-918B-DC710E127D95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128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1">
                <a:solidFill>
                  <a:schemeClr val="tx1"/>
                </a:solidFill>
                <a:latin typeface="+mn-lt"/>
              </a:defRPr>
            </a:lvl1pPr>
          </a:lstStyle>
          <a:p>
            <a:fld id="{2AC5A72D-087E-49AA-9690-D3061093F49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3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921F50C-43A9-4D92-97E6-F96F1E32E1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240463"/>
            <a:ext cx="9144000" cy="61753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accent6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TW" altLang="en-US"/>
          </a:p>
        </p:txBody>
      </p:sp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6214DE00-F82D-4584-B18B-76FD4B4BC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2" name="Text Placeholder 2">
            <a:extLst>
              <a:ext uri="{FF2B5EF4-FFF2-40B4-BE49-F238E27FC236}">
                <a16:creationId xmlns:a16="http://schemas.microsoft.com/office/drawing/2014/main" id="{52040D81-7971-489B-9183-82EC8611C3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1B39B-69C1-4E0C-9793-BD0CC1F88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A8EF8F1-8711-4388-9432-06F2AF161C8C}" type="datetime1">
              <a:rPr lang="zh-TW" altLang="en-US"/>
              <a:pPr>
                <a:defRPr/>
              </a:pPr>
              <a:t>2023/5/10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E08D-5F6C-4B99-8102-D6B09058D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63F1F-1C38-46B8-AD99-20B977578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21513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2400" b="1" i="1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5C7250BD-5551-42F8-A0D2-F1DFC4FFE82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523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i="1" kern="1200">
          <a:solidFill>
            <a:schemeClr val="tx1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4400" i="1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2930979" cy="898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01015-F3C3-4B7F-B709-A919E189B4C5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6FB50-21D2-40DB-8052-CC0ED609A4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57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emf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slide" Target="slide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60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14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31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6F792-0BC8-4368-B41D-59FDC7E75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2746"/>
            <a:ext cx="7772400" cy="1793831"/>
          </a:xfrm>
        </p:spPr>
        <p:txBody>
          <a:bodyPr/>
          <a:lstStyle/>
          <a:p>
            <a:r>
              <a:rPr lang="en-US" altLang="zh-TW" b="1" i="1" dirty="0">
                <a:latin typeface="+mn-lt"/>
              </a:rPr>
              <a:t>Structural determination – 1(B)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76508E9-37DE-4B25-8722-D7E0725A1BDE}"/>
              </a:ext>
            </a:extLst>
          </p:cNvPr>
          <p:cNvSpPr txBox="1">
            <a:spLocks/>
          </p:cNvSpPr>
          <p:nvPr/>
        </p:nvSpPr>
        <p:spPr>
          <a:xfrm>
            <a:off x="298449" y="3591616"/>
            <a:ext cx="8547100" cy="213885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/>
              <a:t>Yeou-Guang Tsay, </a:t>
            </a:r>
            <a:r>
              <a:rPr lang="en-US" altLang="zh-TW" sz="2800" b="1" dirty="0"/>
              <a:t>M.D., Ph.D</a:t>
            </a:r>
            <a:r>
              <a:rPr lang="en-US" altLang="zh-TW" b="1" dirty="0"/>
              <a:t>.</a:t>
            </a:r>
          </a:p>
          <a:p>
            <a:pPr>
              <a:lnSpc>
                <a:spcPct val="82000"/>
              </a:lnSpc>
            </a:pPr>
            <a:r>
              <a:rPr lang="en-US" altLang="zh-TW" sz="2800" b="1" dirty="0"/>
              <a:t>Institute of Biochemistry &amp; Molecular Biology</a:t>
            </a:r>
            <a:br>
              <a:rPr lang="en-US" altLang="zh-TW" sz="2800" b="1" dirty="0"/>
            </a:br>
            <a:r>
              <a:rPr lang="en-US" altLang="zh-TW" sz="2800" b="1" dirty="0"/>
              <a:t>Biomedical Industrial Ph.D. Program</a:t>
            </a:r>
            <a:r>
              <a:rPr lang="zh-TW" altLang="en-US" sz="2800" b="1" dirty="0"/>
              <a:t> </a:t>
            </a:r>
            <a:br>
              <a:rPr lang="en-US" altLang="zh-TW" sz="2800" b="1" dirty="0"/>
            </a:br>
            <a:r>
              <a:rPr lang="en-US" altLang="zh-TW" sz="2800" b="1" dirty="0"/>
              <a:t>Biomedical EMBA Program</a:t>
            </a:r>
            <a:br>
              <a:rPr lang="en-US" altLang="zh-TW" sz="2800" b="1" dirty="0"/>
            </a:br>
            <a:endParaRPr lang="zh-TW" altLang="en-US" sz="28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23F5FE-1C62-4CC6-9824-835F3E9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30BDAE-1D77-42C4-A380-6CA15A491BEA}"/>
              </a:ext>
            </a:extLst>
          </p:cNvPr>
          <p:cNvSpPr txBox="1"/>
          <p:nvPr/>
        </p:nvSpPr>
        <p:spPr>
          <a:xfrm>
            <a:off x="964688" y="6052611"/>
            <a:ext cx="708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properties are examined in IR?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3514B9-965F-470E-BFDC-826601821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6" y="396287"/>
            <a:ext cx="6997732" cy="44428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09E9E1-A443-4EBF-9978-7D36F5098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977" y="790877"/>
            <a:ext cx="6997732" cy="477532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C1B1A19-CA84-425C-B74C-177E02108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68" y="1127529"/>
            <a:ext cx="6997732" cy="48720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5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cut/>
      </p:transition>
    </mc:Choice>
    <mc:Fallback xmlns="">
      <p:transition spd="slow" advClick="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7BE4A-63A7-4436-9852-87331B2D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61" y="468758"/>
            <a:ext cx="7515490" cy="55475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IR characteristics in </a:t>
            </a:r>
            <a:br>
              <a:rPr lang="en-US" altLang="zh-TW" b="1" dirty="0"/>
            </a:br>
            <a:r>
              <a:rPr lang="en-US" altLang="zh-TW" b="1" dirty="0"/>
              <a:t>alkane, alkene and alkyne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DF1394-63B1-4827-982C-324868C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2E965C-9C39-4CB9-8329-3D0B3E6FFF0E}"/>
              </a:ext>
            </a:extLst>
          </p:cNvPr>
          <p:cNvGrpSpPr/>
          <p:nvPr/>
        </p:nvGrpSpPr>
        <p:grpSpPr>
          <a:xfrm>
            <a:off x="711360" y="5516293"/>
            <a:ext cx="8119635" cy="750176"/>
            <a:chOff x="553451" y="5782689"/>
            <a:chExt cx="7910374" cy="750176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BB2A1A7-72AE-4A2E-AFDC-8BE8A4355398}"/>
                </a:ext>
              </a:extLst>
            </p:cNvPr>
            <p:cNvSpPr txBox="1"/>
            <p:nvPr/>
          </p:nvSpPr>
          <p:spPr>
            <a:xfrm>
              <a:off x="55345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5112642-B847-4E83-874A-EA82ABD9940A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E7C2E57-C9F2-45A8-8491-D68DBDD33098}"/>
                </a:ext>
              </a:extLst>
            </p:cNvPr>
            <p:cNvSpPr txBox="1"/>
            <p:nvPr/>
          </p:nvSpPr>
          <p:spPr>
            <a:xfrm>
              <a:off x="261820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1F0B354-FC6B-4DA3-82CE-DEB813CABFF1}"/>
                </a:ext>
              </a:extLst>
            </p:cNvPr>
            <p:cNvSpPr txBox="1"/>
            <p:nvPr/>
          </p:nvSpPr>
          <p:spPr>
            <a:xfrm>
              <a:off x="191218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A820255-1258-407B-9C2B-445B0D0943E0}"/>
                </a:ext>
              </a:extLst>
            </p:cNvPr>
            <p:cNvSpPr txBox="1"/>
            <p:nvPr/>
          </p:nvSpPr>
          <p:spPr>
            <a:xfrm>
              <a:off x="344234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0E14562-6635-4313-ADD1-76C7DBF570FD}"/>
                </a:ext>
              </a:extLst>
            </p:cNvPr>
            <p:cNvSpPr txBox="1"/>
            <p:nvPr/>
          </p:nvSpPr>
          <p:spPr>
            <a:xfrm>
              <a:off x="556714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F1E8B9E-C9FA-438F-BB29-77D85B346828}"/>
                </a:ext>
              </a:extLst>
            </p:cNvPr>
            <p:cNvSpPr txBox="1"/>
            <p:nvPr/>
          </p:nvSpPr>
          <p:spPr>
            <a:xfrm>
              <a:off x="7889629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6FD449D-271E-41D0-BFF2-BD53605C9114}"/>
                </a:ext>
              </a:extLst>
            </p:cNvPr>
            <p:cNvSpPr txBox="1"/>
            <p:nvPr/>
          </p:nvSpPr>
          <p:spPr>
            <a:xfrm>
              <a:off x="45303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E34EFBA-4631-4EB2-B5A5-08A9204979C8}"/>
                </a:ext>
              </a:extLst>
            </p:cNvPr>
            <p:cNvSpPr txBox="1"/>
            <p:nvPr/>
          </p:nvSpPr>
          <p:spPr>
            <a:xfrm>
              <a:off x="3101646" y="6101978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0CD8226-66C3-4295-8704-C8A1B7A2038D}"/>
              </a:ext>
            </a:extLst>
          </p:cNvPr>
          <p:cNvGrpSpPr/>
          <p:nvPr/>
        </p:nvGrpSpPr>
        <p:grpSpPr>
          <a:xfrm>
            <a:off x="859966" y="1239131"/>
            <a:ext cx="7886702" cy="4318552"/>
            <a:chOff x="702952" y="1331497"/>
            <a:chExt cx="7886702" cy="4318552"/>
          </a:xfrm>
        </p:grpSpPr>
        <p:pic>
          <p:nvPicPr>
            <p:cNvPr id="5" name="Picture 1" descr="10p335_f14.jpg">
              <a:extLst>
                <a:ext uri="{FF2B5EF4-FFF2-40B4-BE49-F238E27FC236}">
                  <a16:creationId xmlns:a16="http://schemas.microsoft.com/office/drawing/2014/main" id="{401F8AC6-E92F-4958-89AA-9E5F2D423AF4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b="77653"/>
            <a:stretch/>
          </p:blipFill>
          <p:spPr bwMode="auto">
            <a:xfrm>
              <a:off x="702954" y="1331497"/>
              <a:ext cx="7886700" cy="137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" descr="10p335_f14.jpg">
              <a:extLst>
                <a:ext uri="{FF2B5EF4-FFF2-40B4-BE49-F238E27FC236}">
                  <a16:creationId xmlns:a16="http://schemas.microsoft.com/office/drawing/2014/main" id="{D8068815-7752-403B-B14A-83709DE50D33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t="33804" b="41902"/>
            <a:stretch/>
          </p:blipFill>
          <p:spPr bwMode="auto">
            <a:xfrm>
              <a:off x="702954" y="2687718"/>
              <a:ext cx="7886700" cy="149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" descr="10p335_f14.jpg">
              <a:extLst>
                <a:ext uri="{FF2B5EF4-FFF2-40B4-BE49-F238E27FC236}">
                  <a16:creationId xmlns:a16="http://schemas.microsoft.com/office/drawing/2014/main" id="{4CF2AA67-0415-402D-B3D0-559CB6C27F84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t="69667" b="6038"/>
            <a:stretch/>
          </p:blipFill>
          <p:spPr bwMode="auto">
            <a:xfrm>
              <a:off x="702952" y="4159069"/>
              <a:ext cx="7886701" cy="1490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" descr="10p335_f14.jpg">
              <a:extLst>
                <a:ext uri="{FF2B5EF4-FFF2-40B4-BE49-F238E27FC236}">
                  <a16:creationId xmlns:a16="http://schemas.microsoft.com/office/drawing/2014/main" id="{12450C1E-8E7C-47AB-899E-7B6D76CD8D5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6" t="14251" r="44057" b="80060"/>
            <a:stretch/>
          </p:blipFill>
          <p:spPr bwMode="auto">
            <a:xfrm>
              <a:off x="5187301" y="2206101"/>
              <a:ext cx="1606609" cy="349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10p335_f14.jpg">
              <a:extLst>
                <a:ext uri="{FF2B5EF4-FFF2-40B4-BE49-F238E27FC236}">
                  <a16:creationId xmlns:a16="http://schemas.microsoft.com/office/drawing/2014/main" id="{BA7FAE9F-FF46-4F47-8729-9ED28612700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44124" r="54730" b="43849"/>
            <a:stretch/>
          </p:blipFill>
          <p:spPr bwMode="auto">
            <a:xfrm>
              <a:off x="3426867" y="3321049"/>
              <a:ext cx="1145137" cy="738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" descr="10p335_f14.jpg">
              <a:extLst>
                <a:ext uri="{FF2B5EF4-FFF2-40B4-BE49-F238E27FC236}">
                  <a16:creationId xmlns:a16="http://schemas.microsoft.com/office/drawing/2014/main" id="{C2F3AD75-70EB-452C-992D-64038A68016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45883" r="54730" b="50114"/>
            <a:stretch/>
          </p:blipFill>
          <p:spPr bwMode="auto">
            <a:xfrm>
              <a:off x="998429" y="3428999"/>
              <a:ext cx="1145137" cy="245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" descr="10p335_f14.jpg">
              <a:extLst>
                <a:ext uri="{FF2B5EF4-FFF2-40B4-BE49-F238E27FC236}">
                  <a16:creationId xmlns:a16="http://schemas.microsoft.com/office/drawing/2014/main" id="{6D86C2C7-4149-4983-A4F4-208FF8F00FBD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53305" r="54730" b="43849"/>
            <a:stretch/>
          </p:blipFill>
          <p:spPr bwMode="auto">
            <a:xfrm>
              <a:off x="4774656" y="3884531"/>
              <a:ext cx="1606609" cy="174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" descr="10p335_f14.jpg">
              <a:extLst>
                <a:ext uri="{FF2B5EF4-FFF2-40B4-BE49-F238E27FC236}">
                  <a16:creationId xmlns:a16="http://schemas.microsoft.com/office/drawing/2014/main" id="{A989AE7B-05FF-40F2-8200-3B261F28A07D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3" t="77877" r="23623" b="13212"/>
            <a:stretch/>
          </p:blipFill>
          <p:spPr bwMode="auto">
            <a:xfrm>
              <a:off x="3678640" y="4663014"/>
              <a:ext cx="982264" cy="54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" descr="10p335_f14.jpg">
              <a:extLst>
                <a:ext uri="{FF2B5EF4-FFF2-40B4-BE49-F238E27FC236}">
                  <a16:creationId xmlns:a16="http://schemas.microsoft.com/office/drawing/2014/main" id="{27659645-BB1C-4C04-9A6D-40FFCA1E94F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1" t="85750" r="30255" b="8051"/>
            <a:stretch/>
          </p:blipFill>
          <p:spPr bwMode="auto">
            <a:xfrm>
              <a:off x="965200" y="5146043"/>
              <a:ext cx="815716" cy="38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" descr="10p335_f14.jpg">
              <a:extLst>
                <a:ext uri="{FF2B5EF4-FFF2-40B4-BE49-F238E27FC236}">
                  <a16:creationId xmlns:a16="http://schemas.microsoft.com/office/drawing/2014/main" id="{EF08F9BB-73E3-44E1-B72D-2367C4E034BF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37" t="86790" r="30255" b="8051"/>
            <a:stretch/>
          </p:blipFill>
          <p:spPr bwMode="auto">
            <a:xfrm>
              <a:off x="6174231" y="5209881"/>
              <a:ext cx="1332647" cy="31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AA1E9CF-6465-449F-B09B-72047ADFE2CE}"/>
              </a:ext>
            </a:extLst>
          </p:cNvPr>
          <p:cNvCxnSpPr/>
          <p:nvPr/>
        </p:nvCxnSpPr>
        <p:spPr>
          <a:xfrm flipV="1">
            <a:off x="2669305" y="1390433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31B404D-C0D9-4C71-8B33-BB2B99B9D9C1}"/>
              </a:ext>
            </a:extLst>
          </p:cNvPr>
          <p:cNvCxnSpPr/>
          <p:nvPr/>
        </p:nvCxnSpPr>
        <p:spPr>
          <a:xfrm flipV="1">
            <a:off x="5084614" y="1390433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4899DC9-C969-4CCE-B677-BCCE368DBE1B}"/>
              </a:ext>
            </a:extLst>
          </p:cNvPr>
          <p:cNvSpPr/>
          <p:nvPr/>
        </p:nvSpPr>
        <p:spPr>
          <a:xfrm>
            <a:off x="3418249" y="3621218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rgbClr val="0070C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3FBDEC-4C6E-41DE-BBAE-055CACEA2BDB}"/>
              </a:ext>
            </a:extLst>
          </p:cNvPr>
          <p:cNvSpPr/>
          <p:nvPr/>
        </p:nvSpPr>
        <p:spPr>
          <a:xfrm>
            <a:off x="4135281" y="3321105"/>
            <a:ext cx="580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C=C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613715-4C8C-4FC4-A232-FC3D31A23DD0}"/>
              </a:ext>
            </a:extLst>
          </p:cNvPr>
          <p:cNvSpPr/>
          <p:nvPr/>
        </p:nvSpPr>
        <p:spPr>
          <a:xfrm>
            <a:off x="3168555" y="4797038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2100-2260</a:t>
            </a:r>
            <a:endParaRPr kumimoji="1" lang="zh-TW" altLang="en-US" dirty="0">
              <a:solidFill>
                <a:srgbClr val="0070C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041A49-69D0-40D6-85AC-4D1BCC073488}"/>
              </a:ext>
            </a:extLst>
          </p:cNvPr>
          <p:cNvSpPr/>
          <p:nvPr/>
        </p:nvSpPr>
        <p:spPr>
          <a:xfrm>
            <a:off x="3458644" y="5031663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C≡C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986B7E-7212-4E3E-B45B-25516A8D36CD}"/>
              </a:ext>
            </a:extLst>
          </p:cNvPr>
          <p:cNvSpPr/>
          <p:nvPr/>
        </p:nvSpPr>
        <p:spPr>
          <a:xfrm>
            <a:off x="1066462" y="3621218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3020-3100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32401D-9470-4A05-A3DC-48AD3561BE76}"/>
              </a:ext>
            </a:extLst>
          </p:cNvPr>
          <p:cNvSpPr/>
          <p:nvPr/>
        </p:nvSpPr>
        <p:spPr>
          <a:xfrm>
            <a:off x="1537755" y="332110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=C-H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431C07B-A60E-4EF4-B0CE-F811F3E38025}"/>
              </a:ext>
            </a:extLst>
          </p:cNvPr>
          <p:cNvSpPr/>
          <p:nvPr/>
        </p:nvSpPr>
        <p:spPr>
          <a:xfrm>
            <a:off x="1231171" y="504177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3300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5E822C4-326E-4517-A2BD-69E7154B11CE}"/>
              </a:ext>
            </a:extLst>
          </p:cNvPr>
          <p:cNvSpPr/>
          <p:nvPr/>
        </p:nvSpPr>
        <p:spPr>
          <a:xfrm>
            <a:off x="1151020" y="4761384"/>
            <a:ext cx="82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≡C-H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445CED1-AFA9-4736-9E75-648AF1512D3D}"/>
              </a:ext>
            </a:extLst>
          </p:cNvPr>
          <p:cNvSpPr txBox="1"/>
          <p:nvPr/>
        </p:nvSpPr>
        <p:spPr>
          <a:xfrm>
            <a:off x="6643360" y="2064077"/>
            <a:ext cx="1854995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4</a:t>
            </a:r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378D35B-6E30-442D-92A4-F10DA80A67DC}"/>
              </a:ext>
            </a:extLst>
          </p:cNvPr>
          <p:cNvSpPr/>
          <p:nvPr/>
        </p:nvSpPr>
        <p:spPr>
          <a:xfrm>
            <a:off x="6963960" y="1825320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alkane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6F4027-82A3-4212-98AC-B65DFCF90F6A}"/>
              </a:ext>
            </a:extLst>
          </p:cNvPr>
          <p:cNvSpPr txBox="1"/>
          <p:nvPr/>
        </p:nvSpPr>
        <p:spPr>
          <a:xfrm>
            <a:off x="6388482" y="3509110"/>
            <a:ext cx="236475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CH=CH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0B9354-620B-4661-8FF6-B4046F1579A7}"/>
              </a:ext>
            </a:extLst>
          </p:cNvPr>
          <p:cNvSpPr/>
          <p:nvPr/>
        </p:nvSpPr>
        <p:spPr>
          <a:xfrm>
            <a:off x="6963960" y="3270353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alkene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02D1FBF-194F-474B-8318-A63977E44B5C}"/>
              </a:ext>
            </a:extLst>
          </p:cNvPr>
          <p:cNvSpPr txBox="1"/>
          <p:nvPr/>
        </p:nvSpPr>
        <p:spPr>
          <a:xfrm>
            <a:off x="6536760" y="5000029"/>
            <a:ext cx="2068194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C≡CH</a:t>
            </a:r>
            <a:endParaRPr lang="zh-TW" altLang="en-US" sz="2400" baseline="-250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D7799D6-1AD2-44B1-BB20-7EF6BCC05703}"/>
              </a:ext>
            </a:extLst>
          </p:cNvPr>
          <p:cNvSpPr/>
          <p:nvPr/>
        </p:nvSpPr>
        <p:spPr>
          <a:xfrm>
            <a:off x="6963960" y="4761272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alkyne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012CA47-5F7A-4203-ABC9-E7A791E7EAC0}"/>
              </a:ext>
            </a:extLst>
          </p:cNvPr>
          <p:cNvSpPr txBox="1"/>
          <p:nvPr/>
        </p:nvSpPr>
        <p:spPr>
          <a:xfrm>
            <a:off x="2135246" y="2366601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F854A19-AE96-40DB-B181-429F2A9E228D}"/>
              </a:ext>
            </a:extLst>
          </p:cNvPr>
          <p:cNvSpPr txBox="1"/>
          <p:nvPr/>
        </p:nvSpPr>
        <p:spPr>
          <a:xfrm>
            <a:off x="4566219" y="234860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699A705-F247-4109-9B5A-F9A9E1A98F98}"/>
              </a:ext>
            </a:extLst>
          </p:cNvPr>
          <p:cNvSpPr txBox="1"/>
          <p:nvPr/>
        </p:nvSpPr>
        <p:spPr>
          <a:xfrm>
            <a:off x="3553400" y="375871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5D86B9E-0673-4B2F-B765-780953DA8F60}"/>
              </a:ext>
            </a:extLst>
          </p:cNvPr>
          <p:cNvSpPr txBox="1"/>
          <p:nvPr/>
        </p:nvSpPr>
        <p:spPr>
          <a:xfrm>
            <a:off x="1770033" y="3784923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63C1762-0479-4E99-B58C-DFBCD3E408E2}"/>
              </a:ext>
            </a:extLst>
          </p:cNvPr>
          <p:cNvGrpSpPr/>
          <p:nvPr/>
        </p:nvGrpSpPr>
        <p:grpSpPr>
          <a:xfrm>
            <a:off x="179281" y="1376395"/>
            <a:ext cx="816036" cy="4277442"/>
            <a:chOff x="179281" y="1376395"/>
            <a:chExt cx="816036" cy="4277442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C17F42F-F224-4CE2-8DA2-CFB8D3874155}"/>
                </a:ext>
              </a:extLst>
            </p:cNvPr>
            <p:cNvSpPr txBox="1"/>
            <p:nvPr/>
          </p:nvSpPr>
          <p:spPr>
            <a:xfrm rot="16200000">
              <a:off x="-648775" y="3342482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F0EF93D5-3AE1-4FF7-B15C-BB3770D924E7}"/>
                </a:ext>
              </a:extLst>
            </p:cNvPr>
            <p:cNvSpPr txBox="1"/>
            <p:nvPr/>
          </p:nvSpPr>
          <p:spPr>
            <a:xfrm>
              <a:off x="576613" y="137639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BB3E668-10CE-42B0-A68A-D48B3DB10FEB}"/>
                </a:ext>
              </a:extLst>
            </p:cNvPr>
            <p:cNvSpPr txBox="1"/>
            <p:nvPr/>
          </p:nvSpPr>
          <p:spPr>
            <a:xfrm>
              <a:off x="576613" y="186573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FF727BE1-16E9-4E12-A3B9-846D365F8758}"/>
                </a:ext>
              </a:extLst>
            </p:cNvPr>
            <p:cNvSpPr txBox="1"/>
            <p:nvPr/>
          </p:nvSpPr>
          <p:spPr>
            <a:xfrm>
              <a:off x="693632" y="237353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B89F295-424B-4E65-A2D2-D611444057D2}"/>
                </a:ext>
              </a:extLst>
            </p:cNvPr>
            <p:cNvSpPr txBox="1"/>
            <p:nvPr/>
          </p:nvSpPr>
          <p:spPr>
            <a:xfrm>
              <a:off x="563698" y="28318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BD7CB92B-4DB3-46C9-893B-026DB1A365B9}"/>
                </a:ext>
              </a:extLst>
            </p:cNvPr>
            <p:cNvSpPr txBox="1"/>
            <p:nvPr/>
          </p:nvSpPr>
          <p:spPr>
            <a:xfrm>
              <a:off x="563698" y="332121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D97F363-D6B1-4794-BF46-04AB188AB562}"/>
                </a:ext>
              </a:extLst>
            </p:cNvPr>
            <p:cNvSpPr txBox="1"/>
            <p:nvPr/>
          </p:nvSpPr>
          <p:spPr>
            <a:xfrm>
              <a:off x="680717" y="3829020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39BF14D-36A0-44CF-84B9-22BD17BEB90F}"/>
                </a:ext>
              </a:extLst>
            </p:cNvPr>
            <p:cNvSpPr txBox="1"/>
            <p:nvPr/>
          </p:nvSpPr>
          <p:spPr>
            <a:xfrm>
              <a:off x="550783" y="428736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990905E6-3A1C-45F0-B42A-957B95FF97CF}"/>
                </a:ext>
              </a:extLst>
            </p:cNvPr>
            <p:cNvSpPr txBox="1"/>
            <p:nvPr/>
          </p:nvSpPr>
          <p:spPr>
            <a:xfrm>
              <a:off x="550783" y="47767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BD4F147-16E0-40F9-AE8A-2823D098C354}"/>
                </a:ext>
              </a:extLst>
            </p:cNvPr>
            <p:cNvSpPr txBox="1"/>
            <p:nvPr/>
          </p:nvSpPr>
          <p:spPr>
            <a:xfrm>
              <a:off x="667802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9313BCA-9C04-4AF8-9DF6-25400A47BAEB}"/>
              </a:ext>
            </a:extLst>
          </p:cNvPr>
          <p:cNvSpPr txBox="1"/>
          <p:nvPr/>
        </p:nvSpPr>
        <p:spPr>
          <a:xfrm>
            <a:off x="2374993" y="98360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B73A27C-EE2B-4552-97F1-D54E1B73CED5}"/>
              </a:ext>
            </a:extLst>
          </p:cNvPr>
          <p:cNvSpPr/>
          <p:nvPr/>
        </p:nvSpPr>
        <p:spPr>
          <a:xfrm>
            <a:off x="1143717" y="1676508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2850-2960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73957B8-2A16-481E-A543-198C1568B868}"/>
              </a:ext>
            </a:extLst>
          </p:cNvPr>
          <p:cNvSpPr/>
          <p:nvPr/>
        </p:nvSpPr>
        <p:spPr>
          <a:xfrm>
            <a:off x="1633444" y="137639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-C-H</a:t>
            </a:r>
          </a:p>
        </p:txBody>
      </p:sp>
    </p:spTree>
    <p:extLst>
      <p:ext uri="{BB962C8B-B14F-4D97-AF65-F5344CB8AC3E}">
        <p14:creationId xmlns:p14="http://schemas.microsoft.com/office/powerpoint/2010/main" val="25318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22B24B93-9356-4F0C-BFC4-2D7101A7C1B5}"/>
              </a:ext>
            </a:extLst>
          </p:cNvPr>
          <p:cNvGrpSpPr/>
          <p:nvPr/>
        </p:nvGrpSpPr>
        <p:grpSpPr>
          <a:xfrm>
            <a:off x="455029" y="3084944"/>
            <a:ext cx="7910374" cy="400110"/>
            <a:chOff x="798712" y="5254958"/>
            <a:chExt cx="7910374" cy="40011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318273C-52CB-46E7-872B-6BE1DCFE3D78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64590E8-B071-4DAA-B22A-E5653169AFC5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F1E53-9327-4B14-B60D-4E1236D78579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D29DB-D428-47CD-8D63-408831F3EEA3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EF8D3E5-2260-4279-BB11-65FA12D01220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8A0262-5151-4EFA-9A00-736CE3B4C04F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87645AA-B645-4BE4-8D0B-0985739BA0CF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F60BB9-4788-4F02-86F5-144FCC42DB3B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413378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320852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506232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416840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605777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605777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605777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605777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356131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605777"/>
            <a:ext cx="78086" cy="537597"/>
          </a:xfrm>
          <a:prstGeom prst="triangle">
            <a:avLst/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225441"/>
            <a:ext cx="944446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l-GR" altLang="zh-TW" dirty="0"/>
              <a:t>Φ</a:t>
            </a:r>
            <a:r>
              <a:rPr lang="en-US" altLang="zh-TW" dirty="0"/>
              <a:t> </a:t>
            </a:r>
            <a:r>
              <a:rPr lang="en-US" altLang="zh-TW" sz="2000" dirty="0"/>
              <a:t>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104750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052844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Group 42">
            <a:extLst>
              <a:ext uri="{FF2B5EF4-FFF2-40B4-BE49-F238E27FC236}">
                <a16:creationId xmlns:a16="http://schemas.microsoft.com/office/drawing/2014/main" id="{D7900AAB-5E3B-4A45-AE5B-7F45C6FB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70092"/>
              </p:ext>
            </p:extLst>
          </p:nvPr>
        </p:nvGraphicFramePr>
        <p:xfrm>
          <a:off x="649740" y="3641690"/>
          <a:ext cx="7812000" cy="2194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0458057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6379247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259445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4970555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08849044"/>
                    </a:ext>
                  </a:extLst>
                </a:gridCol>
              </a:tblGrid>
              <a:tr h="552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Frequency, 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 (cm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Alkane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2850-2960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≡C-H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3300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C≡C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2100-2260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C=C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1640-1680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3030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15">
                <a:tc gridSpan="4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l-GR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Φ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Ring</a:t>
                      </a:r>
                      <a:b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</a:b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72000" marR="7200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1450-1600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50460" y="471734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of hydrocarbons</a:t>
            </a:r>
            <a:endParaRPr lang="zh-TW" altLang="en-US" sz="4000" i="1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E415B11-5FAD-4583-974F-FB13656024FD}"/>
              </a:ext>
            </a:extLst>
          </p:cNvPr>
          <p:cNvSpPr txBox="1"/>
          <p:nvPr/>
        </p:nvSpPr>
        <p:spPr>
          <a:xfrm>
            <a:off x="1259206" y="479486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2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07E50DF-06A3-41DC-8B8B-01F8585CA2FE}"/>
              </a:ext>
            </a:extLst>
          </p:cNvPr>
          <p:cNvSpPr txBox="1"/>
          <p:nvPr/>
        </p:nvSpPr>
        <p:spPr>
          <a:xfrm>
            <a:off x="5140566" y="45081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3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EDEBAE8-6E32-43F5-A382-73870AB119C0}"/>
              </a:ext>
            </a:extLst>
          </p:cNvPr>
          <p:cNvSpPr txBox="1"/>
          <p:nvPr/>
        </p:nvSpPr>
        <p:spPr>
          <a:xfrm>
            <a:off x="4241770" y="4756405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9778935-775E-4A28-B3A1-80467C6291C6}"/>
              </a:ext>
            </a:extLst>
          </p:cNvPr>
          <p:cNvSpPr txBox="1"/>
          <p:nvPr/>
        </p:nvSpPr>
        <p:spPr>
          <a:xfrm>
            <a:off x="4226137" y="5190400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B041563-07ED-4D5A-99C3-35F26949169E}"/>
              </a:ext>
            </a:extLst>
          </p:cNvPr>
          <p:cNvCxnSpPr>
            <a:cxnSpLocks/>
            <a:stCxn id="51" idx="3"/>
            <a:endCxn id="51" idx="3"/>
          </p:cNvCxnSpPr>
          <p:nvPr/>
        </p:nvCxnSpPr>
        <p:spPr>
          <a:xfrm>
            <a:off x="4830393" y="5110348"/>
            <a:ext cx="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76AD7CC-9D6A-48ED-A8A5-C6D2A097BA7C}"/>
              </a:ext>
            </a:extLst>
          </p:cNvPr>
          <p:cNvSpPr/>
          <p:nvPr/>
        </p:nvSpPr>
        <p:spPr>
          <a:xfrm>
            <a:off x="4723075" y="5008735"/>
            <a:ext cx="62513" cy="69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BD23A6E-F6D7-4DBF-B3C5-6E787AF1AD99}"/>
              </a:ext>
            </a:extLst>
          </p:cNvPr>
          <p:cNvSpPr txBox="1"/>
          <p:nvPr/>
        </p:nvSpPr>
        <p:spPr>
          <a:xfrm>
            <a:off x="5088401" y="530557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1½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2" y="1746028"/>
            <a:ext cx="400110" cy="737701"/>
            <a:chOff x="1786972" y="1746028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2" y="1746028"/>
              <a:ext cx="400110" cy="737701"/>
              <a:chOff x="2485941" y="1246826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1" y="1288276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6AE4AD7-35E3-4FF2-BD20-224EF99C3EE8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 animBg="1"/>
      <p:bldP spid="3" grpId="0" animBg="1"/>
      <p:bldP spid="51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B129E1D2-14D3-4310-8032-9045E0295A87}"/>
              </a:ext>
            </a:extLst>
          </p:cNvPr>
          <p:cNvSpPr/>
          <p:nvPr/>
        </p:nvSpPr>
        <p:spPr>
          <a:xfrm>
            <a:off x="1007686" y="4251758"/>
            <a:ext cx="7765357" cy="133344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BD3A9DB-DB9D-4CE4-9A2B-F2251B8BED09}"/>
              </a:ext>
            </a:extLst>
          </p:cNvPr>
          <p:cNvSpPr/>
          <p:nvPr/>
        </p:nvSpPr>
        <p:spPr>
          <a:xfrm>
            <a:off x="1018607" y="2755043"/>
            <a:ext cx="7765357" cy="133344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C5C1EEE-BF99-4469-8EF3-5CCFDA8B856A}"/>
              </a:ext>
            </a:extLst>
          </p:cNvPr>
          <p:cNvSpPr/>
          <p:nvPr/>
        </p:nvSpPr>
        <p:spPr>
          <a:xfrm>
            <a:off x="995317" y="1220942"/>
            <a:ext cx="7797791" cy="13479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02C472-E268-4670-A5D3-310C10B8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34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IR characteristics in </a:t>
            </a:r>
            <a:br>
              <a:rPr lang="en-US" altLang="zh-TW" sz="4000" b="1" dirty="0"/>
            </a:br>
            <a:r>
              <a:rPr lang="en-US" altLang="zh-TW" sz="4000" b="1" dirty="0" err="1"/>
              <a:t>arenes</a:t>
            </a:r>
            <a:r>
              <a:rPr lang="en-US" altLang="zh-TW" sz="4000" b="1" dirty="0"/>
              <a:t> versus alkene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0461D-4A50-4355-B5C6-D91E187D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624B76-9F5E-467C-BEC3-183D4D54F96E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12" t="34857" r="3305" b="17397"/>
          <a:stretch/>
        </p:blipFill>
        <p:spPr>
          <a:xfrm>
            <a:off x="901927" y="2721171"/>
            <a:ext cx="7920000" cy="13848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E7E95F-B2A5-4895-922E-F73F627B9C67}"/>
              </a:ext>
            </a:extLst>
          </p:cNvPr>
          <p:cNvPicPr>
            <a:picLocks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29" t="35155" r="14586" b="17679"/>
          <a:stretch/>
        </p:blipFill>
        <p:spPr>
          <a:xfrm>
            <a:off x="911097" y="4227627"/>
            <a:ext cx="7895709" cy="1368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F18FDC-EFC9-418B-BE21-1531BDF3818E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23" t="34764" r="3239" b="17589"/>
          <a:stretch/>
        </p:blipFill>
        <p:spPr>
          <a:xfrm>
            <a:off x="906408" y="1220942"/>
            <a:ext cx="7920000" cy="1368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AED7AA6F-1071-498A-9877-ED1D2C83DD40}"/>
              </a:ext>
            </a:extLst>
          </p:cNvPr>
          <p:cNvGrpSpPr/>
          <p:nvPr/>
        </p:nvGrpSpPr>
        <p:grpSpPr>
          <a:xfrm>
            <a:off x="627055" y="5543725"/>
            <a:ext cx="8178000" cy="722744"/>
            <a:chOff x="471317" y="5782689"/>
            <a:chExt cx="7967236" cy="72274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F29825B-02A9-4B32-BCDC-9EA0CD2429BA}"/>
                </a:ext>
              </a:extLst>
            </p:cNvPr>
            <p:cNvSpPr txBox="1"/>
            <p:nvPr/>
          </p:nvSpPr>
          <p:spPr>
            <a:xfrm>
              <a:off x="471317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4087795-3616-4DCC-B2D6-0EF4EB6B4FEA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299F4CB-3E3B-4AB2-AD32-D0C602AED3EE}"/>
                </a:ext>
              </a:extLst>
            </p:cNvPr>
            <p:cNvSpPr txBox="1"/>
            <p:nvPr/>
          </p:nvSpPr>
          <p:spPr>
            <a:xfrm>
              <a:off x="26497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67734FA-D8E6-4A31-BD9D-E72D88FC2C77}"/>
                </a:ext>
              </a:extLst>
            </p:cNvPr>
            <p:cNvSpPr txBox="1"/>
            <p:nvPr/>
          </p:nvSpPr>
          <p:spPr>
            <a:xfrm>
              <a:off x="192482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41B04AD-F556-4093-AC96-111D2A2BEBA4}"/>
                </a:ext>
              </a:extLst>
            </p:cNvPr>
            <p:cNvSpPr txBox="1"/>
            <p:nvPr/>
          </p:nvSpPr>
          <p:spPr>
            <a:xfrm>
              <a:off x="341075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C86537-1C06-4331-B6EC-B24E290FFE77}"/>
                </a:ext>
              </a:extLst>
            </p:cNvPr>
            <p:cNvSpPr txBox="1"/>
            <p:nvPr/>
          </p:nvSpPr>
          <p:spPr>
            <a:xfrm>
              <a:off x="63252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AE35C23-A46E-4F9D-873F-191890A82A06}"/>
                </a:ext>
              </a:extLst>
            </p:cNvPr>
            <p:cNvSpPr txBox="1"/>
            <p:nvPr/>
          </p:nvSpPr>
          <p:spPr>
            <a:xfrm>
              <a:off x="7864357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1A880AF-7284-477E-9193-2F376166B167}"/>
                </a:ext>
              </a:extLst>
            </p:cNvPr>
            <p:cNvSpPr txBox="1"/>
            <p:nvPr/>
          </p:nvSpPr>
          <p:spPr>
            <a:xfrm>
              <a:off x="483997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35B70B-627E-428F-B0FF-298A3DBD1D24}"/>
                </a:ext>
              </a:extLst>
            </p:cNvPr>
            <p:cNvSpPr txBox="1"/>
            <p:nvPr/>
          </p:nvSpPr>
          <p:spPr>
            <a:xfrm>
              <a:off x="3101646" y="6074546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0E09C1D-BEA0-4A01-9123-D1E2E8A115D5}"/>
              </a:ext>
            </a:extLst>
          </p:cNvPr>
          <p:cNvCxnSpPr/>
          <p:nvPr/>
        </p:nvCxnSpPr>
        <p:spPr>
          <a:xfrm flipV="1">
            <a:off x="2715025" y="1432365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8CD8B81-EA2C-4822-AB42-77F17AA90E0C}"/>
              </a:ext>
            </a:extLst>
          </p:cNvPr>
          <p:cNvCxnSpPr/>
          <p:nvPr/>
        </p:nvCxnSpPr>
        <p:spPr>
          <a:xfrm flipV="1">
            <a:off x="5486950" y="1432365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B4C7DEE-97CA-43E8-8146-00F04E0BEB53}"/>
              </a:ext>
            </a:extLst>
          </p:cNvPr>
          <p:cNvGrpSpPr/>
          <p:nvPr/>
        </p:nvGrpSpPr>
        <p:grpSpPr>
          <a:xfrm>
            <a:off x="84490" y="1063005"/>
            <a:ext cx="910827" cy="4676557"/>
            <a:chOff x="84490" y="977280"/>
            <a:chExt cx="910827" cy="4676557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3DD9690-BC56-4479-94FD-E26A59DB647A}"/>
                </a:ext>
              </a:extLst>
            </p:cNvPr>
            <p:cNvSpPr txBox="1"/>
            <p:nvPr/>
          </p:nvSpPr>
          <p:spPr>
            <a:xfrm rot="16200000">
              <a:off x="-743566" y="3125391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7C24F4A-B634-404C-8E95-C4B72D179087}"/>
                </a:ext>
              </a:extLst>
            </p:cNvPr>
            <p:cNvSpPr txBox="1"/>
            <p:nvPr/>
          </p:nvSpPr>
          <p:spPr>
            <a:xfrm>
              <a:off x="693632" y="229733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D6EDA3E-3ED0-4400-BCE7-792B7FF372FC}"/>
                </a:ext>
              </a:extLst>
            </p:cNvPr>
            <p:cNvSpPr txBox="1"/>
            <p:nvPr/>
          </p:nvSpPr>
          <p:spPr>
            <a:xfrm>
              <a:off x="680717" y="3809970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9903D9-18C1-42EC-A517-28E1882947CD}"/>
                </a:ext>
              </a:extLst>
            </p:cNvPr>
            <p:cNvSpPr txBox="1"/>
            <p:nvPr/>
          </p:nvSpPr>
          <p:spPr>
            <a:xfrm>
              <a:off x="433763" y="39920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2899AC6-6BFC-48B4-8990-01997FD5BB3F}"/>
                </a:ext>
              </a:extLst>
            </p:cNvPr>
            <p:cNvSpPr txBox="1"/>
            <p:nvPr/>
          </p:nvSpPr>
          <p:spPr>
            <a:xfrm>
              <a:off x="550783" y="46433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0965D75-C620-4758-ADFC-47F8C4990545}"/>
                </a:ext>
              </a:extLst>
            </p:cNvPr>
            <p:cNvSpPr txBox="1"/>
            <p:nvPr/>
          </p:nvSpPr>
          <p:spPr>
            <a:xfrm>
              <a:off x="667802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8971FD6-6529-4543-A5EC-2A2F255D72CA}"/>
                </a:ext>
              </a:extLst>
            </p:cNvPr>
            <p:cNvSpPr txBox="1"/>
            <p:nvPr/>
          </p:nvSpPr>
          <p:spPr>
            <a:xfrm>
              <a:off x="433763" y="25190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10E43C-EA31-4EF9-87CE-F47A95E8BEAD}"/>
                </a:ext>
              </a:extLst>
            </p:cNvPr>
            <p:cNvSpPr txBox="1"/>
            <p:nvPr/>
          </p:nvSpPr>
          <p:spPr>
            <a:xfrm>
              <a:off x="550783" y="31703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7D2D718-E87B-4806-8DE7-C8A3C5590774}"/>
                </a:ext>
              </a:extLst>
            </p:cNvPr>
            <p:cNvSpPr txBox="1"/>
            <p:nvPr/>
          </p:nvSpPr>
          <p:spPr>
            <a:xfrm>
              <a:off x="433763" y="97728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9D425F92-B163-4479-A1A4-1445D46E6ACA}"/>
                </a:ext>
              </a:extLst>
            </p:cNvPr>
            <p:cNvSpPr txBox="1"/>
            <p:nvPr/>
          </p:nvSpPr>
          <p:spPr>
            <a:xfrm>
              <a:off x="550783" y="162854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D3A6D34-8721-4D48-916B-40915CB27143}"/>
              </a:ext>
            </a:extLst>
          </p:cNvPr>
          <p:cNvSpPr/>
          <p:nvPr/>
        </p:nvSpPr>
        <p:spPr>
          <a:xfrm>
            <a:off x="3690004" y="2180976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FF9F3E-6AB0-42F6-A079-DF49533EBAB6}"/>
              </a:ext>
            </a:extLst>
          </p:cNvPr>
          <p:cNvSpPr/>
          <p:nvPr/>
        </p:nvSpPr>
        <p:spPr>
          <a:xfrm>
            <a:off x="4407036" y="1880863"/>
            <a:ext cx="580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C=C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6C85CB-C845-49EB-882F-70ACD0AF94A5}"/>
              </a:ext>
            </a:extLst>
          </p:cNvPr>
          <p:cNvSpPr/>
          <p:nvPr/>
        </p:nvSpPr>
        <p:spPr>
          <a:xfrm>
            <a:off x="1100092" y="2180976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3020-3100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B2E4717-CD4C-4485-9D2F-0D59542B4FFA}"/>
              </a:ext>
            </a:extLst>
          </p:cNvPr>
          <p:cNvSpPr/>
          <p:nvPr/>
        </p:nvSpPr>
        <p:spPr>
          <a:xfrm>
            <a:off x="1571385" y="1880863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=C-H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EB9B634-13A2-4B86-B6E1-32BC003DAEDE}"/>
              </a:ext>
            </a:extLst>
          </p:cNvPr>
          <p:cNvSpPr txBox="1"/>
          <p:nvPr/>
        </p:nvSpPr>
        <p:spPr>
          <a:xfrm>
            <a:off x="6278575" y="2068868"/>
            <a:ext cx="236475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/>
              <a:t>(CH</a:t>
            </a:r>
            <a:r>
              <a:rPr lang="en-US" altLang="zh-TW" sz="2400" baseline="-25000"/>
              <a:t>2</a:t>
            </a:r>
            <a:r>
              <a:rPr lang="en-US" altLang="zh-TW" sz="2400"/>
              <a:t>)</a:t>
            </a:r>
            <a:r>
              <a:rPr lang="en-US" altLang="zh-TW" sz="2400" baseline="-25000"/>
              <a:t>3</a:t>
            </a:r>
            <a:r>
              <a:rPr lang="en-US" altLang="zh-TW" sz="2400"/>
              <a:t>CH</a:t>
            </a:r>
            <a:r>
              <a:rPr lang="en-US" altLang="zh-TW" sz="2400" dirty="0"/>
              <a:t>=CH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583B3D3-2AD7-4F2C-ACDC-A3F2F7BF7310}"/>
              </a:ext>
            </a:extLst>
          </p:cNvPr>
          <p:cNvSpPr txBox="1"/>
          <p:nvPr/>
        </p:nvSpPr>
        <p:spPr>
          <a:xfrm>
            <a:off x="6436727" y="3562473"/>
            <a:ext cx="204844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</a:t>
            </a:r>
            <a:r>
              <a:rPr lang="en-US" altLang="zh-TW" sz="2400" baseline="-25000" dirty="0"/>
              <a:t>6</a:t>
            </a:r>
            <a:r>
              <a:rPr lang="en-US" altLang="zh-TW" sz="2400" dirty="0"/>
              <a:t>H</a:t>
            </a:r>
            <a:r>
              <a:rPr lang="en-US" altLang="zh-TW" sz="2400" baseline="-25000" dirty="0"/>
              <a:t>6 </a:t>
            </a:r>
            <a:r>
              <a:rPr lang="en-US" altLang="zh-TW" sz="2400" dirty="0"/>
              <a:t>(Benzene)</a:t>
            </a:r>
            <a:endParaRPr lang="zh-TW" altLang="en-US" sz="2400" baseline="-25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F5218F-F988-4DCB-881C-A9FC68F37FF1}"/>
              </a:ext>
            </a:extLst>
          </p:cNvPr>
          <p:cNvSpPr/>
          <p:nvPr/>
        </p:nvSpPr>
        <p:spPr>
          <a:xfrm>
            <a:off x="4222554" y="3708483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DDE21B1-E381-4B8B-B2F1-FBF2EC3649A5}"/>
              </a:ext>
            </a:extLst>
          </p:cNvPr>
          <p:cNvGrpSpPr/>
          <p:nvPr/>
        </p:nvGrpSpPr>
        <p:grpSpPr>
          <a:xfrm>
            <a:off x="5526951" y="3691589"/>
            <a:ext cx="580607" cy="369332"/>
            <a:chOff x="4906343" y="3432192"/>
            <a:chExt cx="580607" cy="36933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C17D7B5-9F78-4B1E-9B0D-3173541BDB80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CDAAD728-6BE7-4EF6-8B85-B945E1938006}"/>
                </a:ext>
              </a:extLst>
            </p:cNvPr>
            <p:cNvCxnSpPr>
              <a:stCxn id="44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4F9CE18-B136-4149-9F2F-C05444900A43}"/>
              </a:ext>
            </a:extLst>
          </p:cNvPr>
          <p:cNvSpPr/>
          <p:nvPr/>
        </p:nvSpPr>
        <p:spPr>
          <a:xfrm>
            <a:off x="4195122" y="5215549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392BECB0-3DE7-4CD9-BF19-F98B6FB170D7}"/>
              </a:ext>
            </a:extLst>
          </p:cNvPr>
          <p:cNvGrpSpPr/>
          <p:nvPr/>
        </p:nvGrpSpPr>
        <p:grpSpPr>
          <a:xfrm>
            <a:off x="5524204" y="5087157"/>
            <a:ext cx="580607" cy="369332"/>
            <a:chOff x="4906343" y="3432192"/>
            <a:chExt cx="580607" cy="36933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B5F19FB-36F8-462E-838E-6231FFC3762F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2B89C511-6DFD-4E7F-B417-5DF70DA04309}"/>
                </a:ext>
              </a:extLst>
            </p:cNvPr>
            <p:cNvCxnSpPr>
              <a:stCxn id="50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C455480-C1CF-4261-ACF0-ACE6870D9817}"/>
              </a:ext>
            </a:extLst>
          </p:cNvPr>
          <p:cNvGrpSpPr/>
          <p:nvPr/>
        </p:nvGrpSpPr>
        <p:grpSpPr>
          <a:xfrm>
            <a:off x="4826534" y="4864172"/>
            <a:ext cx="580607" cy="369332"/>
            <a:chOff x="4906343" y="3432192"/>
            <a:chExt cx="580607" cy="3693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BEA872-BD61-42B5-9CA2-66CA2B7A7BF8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858F8822-7652-4A39-885B-7558F2310FAD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A4CB2F3A-E5C4-4843-B1AB-8967C096DA7A}"/>
              </a:ext>
            </a:extLst>
          </p:cNvPr>
          <p:cNvSpPr/>
          <p:nvPr/>
        </p:nvSpPr>
        <p:spPr>
          <a:xfrm>
            <a:off x="4052925" y="3410621"/>
            <a:ext cx="154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737815-200E-424C-B156-2EBEBDC91E1D}"/>
              </a:ext>
            </a:extLst>
          </p:cNvPr>
          <p:cNvSpPr/>
          <p:nvPr/>
        </p:nvSpPr>
        <p:spPr>
          <a:xfrm>
            <a:off x="3324323" y="4955432"/>
            <a:ext cx="162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l-GR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E99859C-54C1-46D2-A77E-018EA63305DC}"/>
              </a:ext>
            </a:extLst>
          </p:cNvPr>
          <p:cNvSpPr txBox="1"/>
          <p:nvPr/>
        </p:nvSpPr>
        <p:spPr>
          <a:xfrm>
            <a:off x="4869347" y="90428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B7F28D-EC69-489A-AC0F-CBD0404CA942}"/>
              </a:ext>
            </a:extLst>
          </p:cNvPr>
          <p:cNvSpPr txBox="1"/>
          <p:nvPr/>
        </p:nvSpPr>
        <p:spPr>
          <a:xfrm>
            <a:off x="5323798" y="24321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E9DED1F1-ACF8-4C31-AF6F-6719E0F9FDC5}"/>
              </a:ext>
            </a:extLst>
          </p:cNvPr>
          <p:cNvSpPr txBox="1"/>
          <p:nvPr/>
        </p:nvSpPr>
        <p:spPr>
          <a:xfrm>
            <a:off x="5320697" y="406974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A3FB38E-EA35-4966-BF34-7EBB811A777F}"/>
              </a:ext>
            </a:extLst>
          </p:cNvPr>
          <p:cNvSpPr txBox="1"/>
          <p:nvPr/>
        </p:nvSpPr>
        <p:spPr>
          <a:xfrm>
            <a:off x="4961274" y="389661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DCB5CDC-85FE-471E-BCFB-1354FF57A1E5}"/>
              </a:ext>
            </a:extLst>
          </p:cNvPr>
          <p:cNvSpPr/>
          <p:nvPr/>
        </p:nvSpPr>
        <p:spPr>
          <a:xfrm>
            <a:off x="1848035" y="370013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64C6EB2-567F-4FA7-98A3-672DFBAA6287}"/>
              </a:ext>
            </a:extLst>
          </p:cNvPr>
          <p:cNvSpPr/>
          <p:nvPr/>
        </p:nvSpPr>
        <p:spPr>
          <a:xfrm>
            <a:off x="1836211" y="515212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3030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4330437-EC97-4BDB-8507-E47705FA9BA3}"/>
              </a:ext>
            </a:extLst>
          </p:cNvPr>
          <p:cNvSpPr txBox="1"/>
          <p:nvPr/>
        </p:nvSpPr>
        <p:spPr>
          <a:xfrm>
            <a:off x="2134399" y="918016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7DFA495-545C-4E7B-8D89-5808A4AFD58F}"/>
              </a:ext>
            </a:extLst>
          </p:cNvPr>
          <p:cNvSpPr txBox="1"/>
          <p:nvPr/>
        </p:nvSpPr>
        <p:spPr>
          <a:xfrm>
            <a:off x="2144158" y="2441008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BA8DA7C-2D9C-4987-9829-E4EA0D89026F}"/>
              </a:ext>
            </a:extLst>
          </p:cNvPr>
          <p:cNvSpPr txBox="1"/>
          <p:nvPr/>
        </p:nvSpPr>
        <p:spPr>
          <a:xfrm>
            <a:off x="2143920" y="3994072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3CF1F6F-268D-4FF1-B12B-5E15242EBD86}"/>
              </a:ext>
            </a:extLst>
          </p:cNvPr>
          <p:cNvSpPr txBox="1"/>
          <p:nvPr/>
        </p:nvSpPr>
        <p:spPr>
          <a:xfrm>
            <a:off x="5916400" y="5028654"/>
            <a:ext cx="308910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</a:t>
            </a:r>
            <a:r>
              <a:rPr lang="en-US" altLang="zh-TW" sz="2400" baseline="-25000" dirty="0"/>
              <a:t>6</a:t>
            </a:r>
            <a:r>
              <a:rPr lang="en-US" altLang="zh-TW" sz="2400" dirty="0"/>
              <a:t>H</a:t>
            </a:r>
            <a:r>
              <a:rPr lang="en-US" altLang="zh-TW" sz="2400" baseline="-25000" dirty="0"/>
              <a:t>5</a:t>
            </a:r>
            <a:r>
              <a:rPr lang="en-US" altLang="zh-TW" sz="2400" dirty="0"/>
              <a:t>-CH</a:t>
            </a:r>
            <a:r>
              <a:rPr lang="en-US" altLang="zh-TW" sz="2400" baseline="-25000" dirty="0"/>
              <a:t>3 </a:t>
            </a:r>
            <a:r>
              <a:rPr lang="en-US" altLang="zh-TW" sz="2400" dirty="0"/>
              <a:t>(Toluene)</a:t>
            </a:r>
            <a:endParaRPr lang="zh-TW" altLang="en-US" sz="2400" baseline="-250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457E574-C483-4DB2-A457-72765DCC18B2}"/>
              </a:ext>
            </a:extLst>
          </p:cNvPr>
          <p:cNvGrpSpPr/>
          <p:nvPr/>
        </p:nvGrpSpPr>
        <p:grpSpPr>
          <a:xfrm>
            <a:off x="1739690" y="4852014"/>
            <a:ext cx="715259" cy="369332"/>
            <a:chOff x="1739690" y="4852014"/>
            <a:chExt cx="715259" cy="36933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995C9EA-2842-4B2B-A12D-CF27877A586F}"/>
                </a:ext>
              </a:extLst>
            </p:cNvPr>
            <p:cNvSpPr/>
            <p:nvPr/>
          </p:nvSpPr>
          <p:spPr>
            <a:xfrm>
              <a:off x="1739690" y="4852014"/>
              <a:ext cx="71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=C-H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26667B1-905D-4857-81E1-F263B107E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42" y="486417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8BCA95-5228-4B51-B8BA-E1E354C820FD}"/>
              </a:ext>
            </a:extLst>
          </p:cNvPr>
          <p:cNvGrpSpPr/>
          <p:nvPr/>
        </p:nvGrpSpPr>
        <p:grpSpPr>
          <a:xfrm>
            <a:off x="1660070" y="3400018"/>
            <a:ext cx="715259" cy="369332"/>
            <a:chOff x="1660070" y="3400018"/>
            <a:chExt cx="715259" cy="36933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A20C92B-F2EC-417C-BD9F-D1BF286E8631}"/>
                </a:ext>
              </a:extLst>
            </p:cNvPr>
            <p:cNvSpPr/>
            <p:nvPr/>
          </p:nvSpPr>
          <p:spPr>
            <a:xfrm>
              <a:off x="1660070" y="3400018"/>
              <a:ext cx="71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=C-H</a:t>
              </a:r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1B6BD6CE-12FF-4336-8BB1-A5DEAF64C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9093" y="3412201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90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8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9825-C24F-4ABD-9A2E-3C72B720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2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Infrared absorption frequencies of oxygen-containing substances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1978D-229D-44EF-BE01-15E6A801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9" name="Group 42">
            <a:extLst>
              <a:ext uri="{FF2B5EF4-FFF2-40B4-BE49-F238E27FC236}">
                <a16:creationId xmlns:a16="http://schemas.microsoft.com/office/drawing/2014/main" id="{EC813714-E305-448F-9E69-4C1ED7F9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36940"/>
              </p:ext>
            </p:extLst>
          </p:nvPr>
        </p:nvGraphicFramePr>
        <p:xfrm>
          <a:off x="409239" y="3571859"/>
          <a:ext cx="8093818" cy="22401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17128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81223041"/>
                    </a:ext>
                  </a:extLst>
                </a:gridCol>
                <a:gridCol w="1024315">
                  <a:extLst>
                    <a:ext uri="{9D8B030D-6E8A-4147-A177-3AD203B41FA5}">
                      <a16:colId xmlns:a16="http://schemas.microsoft.com/office/drawing/2014/main" val="75298181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2588818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126336825"/>
                    </a:ext>
                  </a:extLst>
                </a:gridCol>
              </a:tblGrid>
              <a:tr h="4878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Alcohol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3400-3650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N-H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Amine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3300-3500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C=N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Imine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1610-1690 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400399442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C≡N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Nitrile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2210-2260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2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C=O 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Aldehyde, ketone, ester, amide and 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1670-1780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NO</a:t>
                      </a:r>
                      <a:r>
                        <a:rPr kumimoji="1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Nitro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1540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0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C2B3B2E3-2727-49F8-B053-505985D7902B}"/>
              </a:ext>
            </a:extLst>
          </p:cNvPr>
          <p:cNvGrpSpPr/>
          <p:nvPr/>
        </p:nvGrpSpPr>
        <p:grpSpPr>
          <a:xfrm>
            <a:off x="427314" y="3061693"/>
            <a:ext cx="7910374" cy="400110"/>
            <a:chOff x="798712" y="5254958"/>
            <a:chExt cx="7910374" cy="40011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7886C4C-025C-4D9A-8839-4CA95DF4BA40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B9F0EA-0A97-42B6-BE52-9AC668D43159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D53D08-590D-44B6-9B6A-897BCEBC1FF5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ECFE5F-0FBD-41CE-A175-2DB2464CD269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7475574-BFDF-4689-AF7C-C3B1D4A34447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F38BEC5-280D-4A25-950E-32056C710F56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8677509-25BB-4643-8187-5DF99FFF99F1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482DD41-17F7-4027-9D9E-E0CF5ACE8398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C8970F9-AE7B-4F7E-AFD1-FB218777F117}"/>
              </a:ext>
            </a:extLst>
          </p:cNvPr>
          <p:cNvGrpSpPr/>
          <p:nvPr/>
        </p:nvGrpSpPr>
        <p:grpSpPr>
          <a:xfrm>
            <a:off x="525360" y="1375754"/>
            <a:ext cx="7804651" cy="1733611"/>
            <a:chOff x="904435" y="3071931"/>
            <a:chExt cx="7804651" cy="173361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1B9F00A-7DF3-4B1B-91B3-5D0194DB0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AF2BE5-0096-4321-890E-26EBEA3F6D6F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FABF3A0-0EF5-44F5-8E5A-2FCA20C7B85F}"/>
              </a:ext>
            </a:extLst>
          </p:cNvPr>
          <p:cNvGrpSpPr/>
          <p:nvPr/>
        </p:nvGrpSpPr>
        <p:grpSpPr>
          <a:xfrm rot="5400000">
            <a:off x="1914707" y="2143884"/>
            <a:ext cx="678743" cy="634350"/>
            <a:chOff x="2237317" y="3356043"/>
            <a:chExt cx="1064722" cy="76364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07737E-3DC1-43BB-9782-E3A6F2179B02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8B6B7C4-524E-4D6F-B616-977F708DF23C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1158D1-07AC-4FB7-8A4C-CF45027C2105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87E8BD92-D84D-46E4-8015-5CAE72080D15}"/>
              </a:ext>
            </a:extLst>
          </p:cNvPr>
          <p:cNvSpPr/>
          <p:nvPr/>
        </p:nvSpPr>
        <p:spPr>
          <a:xfrm>
            <a:off x="3871064" y="246346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69EAD05E-1F18-4224-AE28-640F3309FF66}"/>
              </a:ext>
            </a:extLst>
          </p:cNvPr>
          <p:cNvSpPr/>
          <p:nvPr/>
        </p:nvSpPr>
        <p:spPr>
          <a:xfrm flipV="1">
            <a:off x="1383261" y="1548796"/>
            <a:ext cx="760685" cy="1044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B806B7CD-6C2B-4654-A50A-6E45C4F0454D}"/>
              </a:ext>
            </a:extLst>
          </p:cNvPr>
          <p:cNvSpPr/>
          <p:nvPr/>
        </p:nvSpPr>
        <p:spPr>
          <a:xfrm flipV="1">
            <a:off x="2310043" y="1548796"/>
            <a:ext cx="716146" cy="936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0DDE4AC-6894-48A4-A938-281FC731CA01}"/>
              </a:ext>
            </a:extLst>
          </p:cNvPr>
          <p:cNvSpPr/>
          <p:nvPr/>
        </p:nvSpPr>
        <p:spPr>
          <a:xfrm flipV="1">
            <a:off x="2047684" y="1548796"/>
            <a:ext cx="113690" cy="708848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158D767-0A4C-44DF-9EEC-1E4ACD718D34}"/>
              </a:ext>
            </a:extLst>
          </p:cNvPr>
          <p:cNvSpPr/>
          <p:nvPr/>
        </p:nvSpPr>
        <p:spPr>
          <a:xfrm flipV="1">
            <a:off x="4284931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3B897F1-6328-4017-AD1C-52F3F028180F}"/>
              </a:ext>
            </a:extLst>
          </p:cNvPr>
          <p:cNvSpPr/>
          <p:nvPr/>
        </p:nvSpPr>
        <p:spPr>
          <a:xfrm flipV="1">
            <a:off x="3454825" y="1548796"/>
            <a:ext cx="51033" cy="1388239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D33BFB-5079-47B6-9941-0AA1D5CDDD7A}"/>
              </a:ext>
            </a:extLst>
          </p:cNvPr>
          <p:cNvSpPr/>
          <p:nvPr/>
        </p:nvSpPr>
        <p:spPr>
          <a:xfrm>
            <a:off x="3009073" y="2451967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7D96CE-446F-4E02-B50C-404E68876371}"/>
              </a:ext>
            </a:extLst>
          </p:cNvPr>
          <p:cNvSpPr/>
          <p:nvPr/>
        </p:nvSpPr>
        <p:spPr>
          <a:xfrm>
            <a:off x="941357" y="2442793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A69B19-2703-4DA4-8DFE-44DB0F2BFEE4}"/>
              </a:ext>
            </a:extLst>
          </p:cNvPr>
          <p:cNvSpPr/>
          <p:nvPr/>
        </p:nvSpPr>
        <p:spPr>
          <a:xfrm>
            <a:off x="2409204" y="1688799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68C2F-F375-4E95-8F31-136D533055CC}"/>
              </a:ext>
            </a:extLst>
          </p:cNvPr>
          <p:cNvSpPr/>
          <p:nvPr/>
        </p:nvSpPr>
        <p:spPr>
          <a:xfrm>
            <a:off x="66255" y="3982906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C424F8-52E0-4F44-80B2-B2F6A5A76179}"/>
              </a:ext>
            </a:extLst>
          </p:cNvPr>
          <p:cNvSpPr/>
          <p:nvPr/>
        </p:nvSpPr>
        <p:spPr>
          <a:xfrm>
            <a:off x="87656" y="4298361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30E4B859-AD02-4EB2-85F2-8EBC55521719}"/>
              </a:ext>
            </a:extLst>
          </p:cNvPr>
          <p:cNvSpPr/>
          <p:nvPr/>
        </p:nvSpPr>
        <p:spPr>
          <a:xfrm flipV="1">
            <a:off x="4597768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7843FF-8460-4BF4-A132-A272C3B8DED5}"/>
              </a:ext>
            </a:extLst>
          </p:cNvPr>
          <p:cNvSpPr/>
          <p:nvPr/>
        </p:nvSpPr>
        <p:spPr>
          <a:xfrm>
            <a:off x="4676082" y="2615148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CBC3A85-7353-4AC8-BE0A-4261BB1571BE}"/>
              </a:ext>
            </a:extLst>
          </p:cNvPr>
          <p:cNvSpPr/>
          <p:nvPr/>
        </p:nvSpPr>
        <p:spPr>
          <a:xfrm flipV="1">
            <a:off x="1585346" y="1550238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4FA1BB-B222-4409-BDCE-BDC36F737DD9}"/>
              </a:ext>
            </a:extLst>
          </p:cNvPr>
          <p:cNvSpPr/>
          <p:nvPr/>
        </p:nvSpPr>
        <p:spPr>
          <a:xfrm>
            <a:off x="1170304" y="2053902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531BCD7-5738-4E27-ACE1-681F6C16730B}"/>
              </a:ext>
            </a:extLst>
          </p:cNvPr>
          <p:cNvSpPr/>
          <p:nvPr/>
        </p:nvSpPr>
        <p:spPr>
          <a:xfrm flipV="1">
            <a:off x="4440738" y="1550340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D5B0C8-AAD1-4C98-BC40-FD6CA70FFDD2}"/>
              </a:ext>
            </a:extLst>
          </p:cNvPr>
          <p:cNvSpPr/>
          <p:nvPr/>
        </p:nvSpPr>
        <p:spPr>
          <a:xfrm>
            <a:off x="4171617" y="2677877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B397115-4E35-41A8-9679-75138E744433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/>
      <p:bldP spid="38" grpId="0"/>
      <p:bldP spid="5" grpId="0"/>
      <p:bldP spid="39" grpId="0"/>
      <p:bldP spid="4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24F5E-B4E7-46DA-97E9-DCBD855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DD2F544-F2B1-40BE-B41D-3A5241E5D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/>
          <a:stretch/>
        </p:blipFill>
        <p:spPr bwMode="auto">
          <a:xfrm>
            <a:off x="6810663" y="244608"/>
            <a:ext cx="1294246" cy="224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841F7299-D92E-4882-AF54-BA814D91F57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97" y="2488687"/>
            <a:ext cx="7706349" cy="330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標題 1">
            <a:extLst>
              <a:ext uri="{FF2B5EF4-FFF2-40B4-BE49-F238E27FC236}">
                <a16:creationId xmlns:a16="http://schemas.microsoft.com/office/drawing/2014/main" id="{71964AE5-F126-4B1B-842C-7CCA125D0F80}"/>
              </a:ext>
            </a:extLst>
          </p:cNvPr>
          <p:cNvSpPr txBox="1">
            <a:spLocks/>
          </p:cNvSpPr>
          <p:nvPr/>
        </p:nvSpPr>
        <p:spPr bwMode="auto">
          <a:xfrm>
            <a:off x="1116586" y="659101"/>
            <a:ext cx="524264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Infrared spectroscopy –  phenol </a:t>
            </a:r>
            <a:endParaRPr kumimoji="1" lang="zh-TW" altLang="en-US" sz="4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j-cs"/>
            </a:endParaRPr>
          </a:p>
        </p:txBody>
      </p:sp>
      <p:sp>
        <p:nvSpPr>
          <p:cNvPr id="37" name="Text Box 23">
            <a:extLst>
              <a:ext uri="{FF2B5EF4-FFF2-40B4-BE49-F238E27FC236}">
                <a16:creationId xmlns:a16="http://schemas.microsoft.com/office/drawing/2014/main" id="{ECA92E44-9360-4602-ABF2-B4B5D7D65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935" y="1839631"/>
            <a:ext cx="1728788" cy="683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H-O</a:t>
            </a:r>
            <a:b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stretching</a:t>
            </a:r>
          </a:p>
        </p:txBody>
      </p:sp>
      <p:sp>
        <p:nvSpPr>
          <p:cNvPr id="38" name="Text Box 25">
            <a:extLst>
              <a:ext uri="{FF2B5EF4-FFF2-40B4-BE49-F238E27FC236}">
                <a16:creationId xmlns:a16="http://schemas.microsoft.com/office/drawing/2014/main" id="{7F8ED42D-2DBF-4EB1-8459-FD345709B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90" y="1233706"/>
            <a:ext cx="2190023" cy="690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3300"/>
                </a:solidFill>
                <a:ea typeface="微軟正黑體" pitchFamily="34" charset="-120"/>
              </a:rPr>
              <a:t>3400~3650 cm</a:t>
            </a:r>
            <a:r>
              <a:rPr kumimoji="1" lang="en-US" altLang="zh-TW" sz="2400" i="1" baseline="30000" dirty="0">
                <a:solidFill>
                  <a:srgbClr val="FF3300"/>
                </a:solidFill>
                <a:ea typeface="微軟正黑體" pitchFamily="34" charset="-120"/>
              </a:rPr>
              <a:t>-1</a:t>
            </a:r>
            <a:br>
              <a:rPr kumimoji="1" lang="en-US" altLang="zh-TW" sz="2400" i="1" baseline="30000" dirty="0">
                <a:solidFill>
                  <a:srgbClr val="FF33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3300"/>
                </a:solidFill>
                <a:ea typeface="微軟正黑體" pitchFamily="34" charset="-120"/>
              </a:rPr>
              <a:t>(Strong, broad)</a:t>
            </a:r>
            <a:endParaRPr kumimoji="1" lang="en-US" altLang="zh-TW" sz="2400" i="1" baseline="30000" dirty="0">
              <a:solidFill>
                <a:srgbClr val="FF3300"/>
              </a:solidFill>
              <a:ea typeface="微軟正黑體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0D4D640-B159-4F46-AC2F-C44696F5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4" y="2583227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60E22111-1FAF-4F9B-B85E-F7894597C3C5}"/>
              </a:ext>
            </a:extLst>
          </p:cNvPr>
          <p:cNvGrpSpPr/>
          <p:nvPr/>
        </p:nvGrpSpPr>
        <p:grpSpPr>
          <a:xfrm>
            <a:off x="768715" y="5708563"/>
            <a:ext cx="7893591" cy="395173"/>
            <a:chOff x="768715" y="5031013"/>
            <a:chExt cx="7893591" cy="395173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4C912D5-E611-4A5D-881B-8539BB4B6BE6}"/>
                </a:ext>
              </a:extLst>
            </p:cNvPr>
            <p:cNvSpPr txBox="1"/>
            <p:nvPr/>
          </p:nvSpPr>
          <p:spPr>
            <a:xfrm>
              <a:off x="768715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DA64F89-43AC-4D04-8F58-64727DAF0BB9}"/>
                </a:ext>
              </a:extLst>
            </p:cNvPr>
            <p:cNvSpPr txBox="1"/>
            <p:nvPr/>
          </p:nvSpPr>
          <p:spPr>
            <a:xfrm>
              <a:off x="220165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66F70F-2153-44FD-A3F4-C1360E0DD382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757D8FB-4D74-4915-8C74-51F2AB9B143E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4AB5086-950C-4651-835F-F30525F7EED0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695D7152-D632-4C61-A498-941DE8E60D2E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095F1F7-A1A2-433B-8B9F-B5483A8933BE}"/>
              </a:ext>
            </a:extLst>
          </p:cNvPr>
          <p:cNvGrpSpPr/>
          <p:nvPr/>
        </p:nvGrpSpPr>
        <p:grpSpPr>
          <a:xfrm>
            <a:off x="191340" y="2377421"/>
            <a:ext cx="950361" cy="2837927"/>
            <a:chOff x="191340" y="1699871"/>
            <a:chExt cx="950361" cy="2837927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E9A0ABD6-F66C-42C5-ADDD-5709B4986338}"/>
                </a:ext>
              </a:extLst>
            </p:cNvPr>
            <p:cNvSpPr txBox="1"/>
            <p:nvPr/>
          </p:nvSpPr>
          <p:spPr>
            <a:xfrm>
              <a:off x="490562" y="169987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26FEF559-F69B-49B9-BF27-85042C1E172F}"/>
                </a:ext>
              </a:extLst>
            </p:cNvPr>
            <p:cNvSpPr txBox="1"/>
            <p:nvPr/>
          </p:nvSpPr>
          <p:spPr>
            <a:xfrm>
              <a:off x="646052" y="231055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19989C3-8441-4D2D-BE14-AC6209B76C99}"/>
                </a:ext>
              </a:extLst>
            </p:cNvPr>
            <p:cNvSpPr txBox="1"/>
            <p:nvPr/>
          </p:nvSpPr>
          <p:spPr>
            <a:xfrm>
              <a:off x="646052" y="2921247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6EC4A19-B579-4518-AA33-09A919D88F65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D37F7BA-E0ED-4188-96D1-926108D53DDC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 Box 22">
              <a:extLst>
                <a:ext uri="{FF2B5EF4-FFF2-40B4-BE49-F238E27FC236}">
                  <a16:creationId xmlns:a16="http://schemas.microsoft.com/office/drawing/2014/main" id="{1D02C9C9-D072-4157-964F-DBE4721E1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12268" y="3095033"/>
              <a:ext cx="2431948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itchFamily="34" charset="-120"/>
                </a:rPr>
                <a:t>Transmittance (%)</a:t>
              </a:r>
            </a:p>
          </p:txBody>
        </p:sp>
      </p:grpSp>
      <p:sp>
        <p:nvSpPr>
          <p:cNvPr id="57" name="Text Box 22">
            <a:extLst>
              <a:ext uri="{FF2B5EF4-FFF2-40B4-BE49-F238E27FC236}">
                <a16:creationId xmlns:a16="http://schemas.microsoft.com/office/drawing/2014/main" id="{199EC3EE-0F7B-4EC3-999C-1C34C8C13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6073273"/>
            <a:ext cx="1858962" cy="4206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itchFamily="34" charset="-120"/>
              </a:rPr>
              <a:t>Wavenumber</a:t>
            </a: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24776F87-88A7-49A5-89F3-8D6925CC4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24102" y="632585"/>
            <a:ext cx="5133684" cy="3544326"/>
          </a:xfrm>
          <a:prstGeom prst="line">
            <a:avLst/>
          </a:prstGeom>
          <a:noFill/>
          <a:ln w="19050" algn="ctr">
            <a:solidFill>
              <a:srgbClr val="FF3300"/>
            </a:solidFill>
            <a:prstDash val="dash"/>
            <a:round/>
            <a:headEnd/>
            <a:tailEnd/>
          </a:ln>
        </p:spPr>
      </p:cxn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857AE561-A59E-4B28-BAAD-5263F6DB66FC}"/>
              </a:ext>
            </a:extLst>
          </p:cNvPr>
          <p:cNvGrpSpPr/>
          <p:nvPr/>
        </p:nvGrpSpPr>
        <p:grpSpPr>
          <a:xfrm>
            <a:off x="2835096" y="2647974"/>
            <a:ext cx="2656702" cy="2828568"/>
            <a:chOff x="2835096" y="2321957"/>
            <a:chExt cx="2656702" cy="2971705"/>
          </a:xfrm>
        </p:grpSpPr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A3991E83-AB6A-425C-8D6A-69C85EFA8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5C18936C-ABED-4C79-A0BA-E07A4ECF6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8910804F-4515-492F-B4E0-9F0851FCCD2B}"/>
              </a:ext>
            </a:extLst>
          </p:cNvPr>
          <p:cNvSpPr/>
          <p:nvPr/>
        </p:nvSpPr>
        <p:spPr>
          <a:xfrm>
            <a:off x="4126840" y="5185082"/>
            <a:ext cx="1465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sz="2000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729374CF-D625-47EB-86A7-526EF91D09B1}"/>
              </a:ext>
            </a:extLst>
          </p:cNvPr>
          <p:cNvGrpSpPr/>
          <p:nvPr/>
        </p:nvGrpSpPr>
        <p:grpSpPr>
          <a:xfrm>
            <a:off x="5541327" y="5098828"/>
            <a:ext cx="623889" cy="400110"/>
            <a:chOff x="4884702" y="3432192"/>
            <a:chExt cx="623889" cy="40011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359C47F-5F6E-424B-9D35-5D038A45BE09}"/>
                </a:ext>
              </a:extLst>
            </p:cNvPr>
            <p:cNvSpPr/>
            <p:nvPr/>
          </p:nvSpPr>
          <p:spPr>
            <a:xfrm>
              <a:off x="4884702" y="3432192"/>
              <a:ext cx="6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6056A94B-78D2-4FC2-83FF-C0F66E3D4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2381" y="3445164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2CB6F5-98CB-462D-B90C-187B1A535D99}"/>
              </a:ext>
            </a:extLst>
          </p:cNvPr>
          <p:cNvGrpSpPr/>
          <p:nvPr/>
        </p:nvGrpSpPr>
        <p:grpSpPr>
          <a:xfrm>
            <a:off x="4598489" y="4849148"/>
            <a:ext cx="623889" cy="400110"/>
            <a:chOff x="4884702" y="3432192"/>
            <a:chExt cx="623889" cy="40011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6BEC30C-AB21-43ED-8465-531006930BEA}"/>
                </a:ext>
              </a:extLst>
            </p:cNvPr>
            <p:cNvSpPr/>
            <p:nvPr/>
          </p:nvSpPr>
          <p:spPr>
            <a:xfrm>
              <a:off x="4884702" y="3432192"/>
              <a:ext cx="6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511C931E-F805-4645-9561-B7AF5D06B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2381" y="3441921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BFC90D13-F127-4D0F-9A64-870349FA658F}"/>
              </a:ext>
            </a:extLst>
          </p:cNvPr>
          <p:cNvSpPr/>
          <p:nvPr/>
        </p:nvSpPr>
        <p:spPr>
          <a:xfrm>
            <a:off x="3476912" y="4507436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6BF7134-0358-4F77-902E-2659A4E46366}"/>
              </a:ext>
            </a:extLst>
          </p:cNvPr>
          <p:cNvSpPr txBox="1"/>
          <p:nvPr/>
        </p:nvSpPr>
        <p:spPr>
          <a:xfrm>
            <a:off x="5332525" y="257815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0214E8E-34F6-4DF0-9E08-E2304D3705E7}"/>
              </a:ext>
            </a:extLst>
          </p:cNvPr>
          <p:cNvSpPr txBox="1"/>
          <p:nvPr/>
        </p:nvSpPr>
        <p:spPr>
          <a:xfrm>
            <a:off x="4973102" y="240503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69D9AA0-2D74-47B8-9C0C-2984582D77D8}"/>
              </a:ext>
            </a:extLst>
          </p:cNvPr>
          <p:cNvSpPr txBox="1"/>
          <p:nvPr/>
        </p:nvSpPr>
        <p:spPr>
          <a:xfrm>
            <a:off x="2246473" y="336272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2D52488-3DD6-486D-9293-6C6485089F4B}"/>
              </a:ext>
            </a:extLst>
          </p:cNvPr>
          <p:cNvSpPr txBox="1"/>
          <p:nvPr/>
        </p:nvSpPr>
        <p:spPr>
          <a:xfrm>
            <a:off x="2527684" y="220648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65" grpId="0"/>
      <p:bldP spid="72" grpId="0"/>
      <p:bldP spid="73" grpId="0"/>
      <p:bldP spid="74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164356-0496-4CF0-BE9F-3BF3C901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1CF651DB-3A7C-435E-98E1-A0794D33BD0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90" y="2326307"/>
            <a:ext cx="7807874" cy="362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Rectangle 2">
            <a:extLst>
              <a:ext uri="{FF2B5EF4-FFF2-40B4-BE49-F238E27FC236}">
                <a16:creationId xmlns:a16="http://schemas.microsoft.com/office/drawing/2014/main" id="{2F3D0D41-4741-45A3-BF88-4A5805DB2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06" y="754554"/>
            <a:ext cx="573129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Infrared spectroscopy </a:t>
            </a:r>
            <a:b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</a:b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– alcohol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85B6EA64-4F73-4055-A695-48269F35C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5977189"/>
            <a:ext cx="1858962" cy="4206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itchFamily="34" charset="-120"/>
              </a:rPr>
              <a:t>Wavenumber</a:t>
            </a:r>
          </a:p>
        </p:txBody>
      </p:sp>
      <p:sp>
        <p:nvSpPr>
          <p:cNvPr id="52" name="Text Box 23">
            <a:extLst>
              <a:ext uri="{FF2B5EF4-FFF2-40B4-BE49-F238E27FC236}">
                <a16:creationId xmlns:a16="http://schemas.microsoft.com/office/drawing/2014/main" id="{4A9F786E-74A0-4DE0-850C-D6569C0F0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890" y="1212922"/>
            <a:ext cx="2608150" cy="395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H-O stretching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060D1D11-6023-4B08-8451-5632CE41D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08" y="1540957"/>
            <a:ext cx="2247731" cy="75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3400~3650 cm</a:t>
            </a:r>
            <a:r>
              <a:rPr kumimoji="1" lang="en-US" altLang="zh-TW" sz="2400" i="1" baseline="30000" dirty="0">
                <a:solidFill>
                  <a:srgbClr val="FF0000"/>
                </a:solidFill>
                <a:ea typeface="微軟正黑體" pitchFamily="34" charset="-120"/>
              </a:rPr>
              <a:t>-1</a:t>
            </a:r>
            <a:br>
              <a:rPr kumimoji="1" lang="en-US" altLang="zh-TW" sz="2400" i="1" baseline="30000" dirty="0">
                <a:solidFill>
                  <a:srgbClr val="FF00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(Strong, broad)</a:t>
            </a:r>
            <a:endParaRPr kumimoji="1" lang="en-US" altLang="zh-TW" sz="2400" i="1" baseline="30000" dirty="0">
              <a:solidFill>
                <a:srgbClr val="FF0000"/>
              </a:solidFill>
              <a:ea typeface="微軟正黑體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DD4D7FD-8A18-438F-9816-D34F77BD9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522" y="2404469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75BBE67C-ACD2-4C89-A08F-23F2DE7B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3784029"/>
            <a:ext cx="4763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" name="群組 78">
            <a:extLst>
              <a:ext uri="{FF2B5EF4-FFF2-40B4-BE49-F238E27FC236}">
                <a16:creationId xmlns:a16="http://schemas.microsoft.com/office/drawing/2014/main" id="{933BD707-61AA-48FC-ADB5-76C43EDE0B3A}"/>
              </a:ext>
            </a:extLst>
          </p:cNvPr>
          <p:cNvGrpSpPr/>
          <p:nvPr/>
        </p:nvGrpSpPr>
        <p:grpSpPr>
          <a:xfrm>
            <a:off x="768715" y="5612479"/>
            <a:ext cx="7893591" cy="395173"/>
            <a:chOff x="768715" y="5031013"/>
            <a:chExt cx="7893591" cy="395173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3DE70BD1-529A-44B4-810D-547805F5C35B}"/>
                </a:ext>
              </a:extLst>
            </p:cNvPr>
            <p:cNvSpPr txBox="1"/>
            <p:nvPr/>
          </p:nvSpPr>
          <p:spPr>
            <a:xfrm>
              <a:off x="768715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3D313C52-4066-40C1-B0C8-50F21C9D1A99}"/>
                </a:ext>
              </a:extLst>
            </p:cNvPr>
            <p:cNvSpPr txBox="1"/>
            <p:nvPr/>
          </p:nvSpPr>
          <p:spPr>
            <a:xfrm>
              <a:off x="220165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6017209-8CDF-42E7-8F7F-215AB5D3D829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BAEBA78-EAAD-4E70-9082-C4B52A7373DE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67F37DAB-BC28-45C6-AFC3-CF65C4D867C3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A5857274-0008-4E39-9DF1-1D1FD5337522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25BF131-6AE8-4B45-953B-62036E6F44DC}"/>
              </a:ext>
            </a:extLst>
          </p:cNvPr>
          <p:cNvGrpSpPr/>
          <p:nvPr/>
        </p:nvGrpSpPr>
        <p:grpSpPr>
          <a:xfrm>
            <a:off x="191340" y="2281337"/>
            <a:ext cx="950361" cy="2837927"/>
            <a:chOff x="191340" y="1699871"/>
            <a:chExt cx="950361" cy="2837927"/>
          </a:xfrm>
        </p:grpSpPr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F92E711B-0C57-48E6-91DF-1D3038C490DF}"/>
                </a:ext>
              </a:extLst>
            </p:cNvPr>
            <p:cNvSpPr txBox="1"/>
            <p:nvPr/>
          </p:nvSpPr>
          <p:spPr>
            <a:xfrm>
              <a:off x="490562" y="169987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077897E0-20B6-4F84-A844-C7405D76B153}"/>
                </a:ext>
              </a:extLst>
            </p:cNvPr>
            <p:cNvSpPr txBox="1"/>
            <p:nvPr/>
          </p:nvSpPr>
          <p:spPr>
            <a:xfrm>
              <a:off x="646052" y="231055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71060FF4-E96B-4CC2-B5E2-E066D780F4D1}"/>
                </a:ext>
              </a:extLst>
            </p:cNvPr>
            <p:cNvSpPr txBox="1"/>
            <p:nvPr/>
          </p:nvSpPr>
          <p:spPr>
            <a:xfrm>
              <a:off x="646052" y="2921247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EB7E81F0-A467-489D-9486-93A96AC722F6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30E6446A-CF87-4D5D-8914-359CE9D8941F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47B8039B-5912-4592-A354-24A8D5988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12268" y="3095033"/>
              <a:ext cx="2431948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itchFamily="34" charset="-120"/>
                </a:rPr>
                <a:t>Transmittance (%)</a:t>
              </a:r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CB62F47C-DC4E-4251-829F-AD1E128B27FC}"/>
              </a:ext>
            </a:extLst>
          </p:cNvPr>
          <p:cNvCxnSpPr>
            <a:cxnSpLocks/>
          </p:cNvCxnSpPr>
          <p:nvPr/>
        </p:nvCxnSpPr>
        <p:spPr>
          <a:xfrm flipV="1">
            <a:off x="5508274" y="2497337"/>
            <a:ext cx="0" cy="297170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A8B5FCF-3659-45B1-AF2E-D53CB9F98F4E}"/>
              </a:ext>
            </a:extLst>
          </p:cNvPr>
          <p:cNvCxnSpPr>
            <a:cxnSpLocks/>
          </p:cNvCxnSpPr>
          <p:nvPr/>
        </p:nvCxnSpPr>
        <p:spPr>
          <a:xfrm flipV="1">
            <a:off x="2851572" y="2497337"/>
            <a:ext cx="0" cy="29516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A135440-40AC-41EC-88D6-130323EC1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729" y="2223243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5A8BACF6-3365-4B0B-B5EE-D5221B159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/>
          <a:stretch/>
        </p:blipFill>
        <p:spPr bwMode="auto">
          <a:xfrm>
            <a:off x="6876566" y="328717"/>
            <a:ext cx="1294246" cy="224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29D7F7E-DA7F-4E73-BCA8-4514BE2DA31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24102" y="754554"/>
            <a:ext cx="5073394" cy="3522941"/>
          </a:xfrm>
          <a:prstGeom prst="line">
            <a:avLst/>
          </a:prstGeom>
          <a:noFill/>
          <a:ln w="19050" algn="ctr">
            <a:solidFill>
              <a:srgbClr val="FF3300"/>
            </a:solidFill>
            <a:prstDash val="dash"/>
            <a:round/>
            <a:headEnd/>
            <a:tailEnd/>
          </a:ln>
        </p:spPr>
      </p:cxn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557ED85-7EF5-4F95-9AC1-F6D553943058}"/>
              </a:ext>
            </a:extLst>
          </p:cNvPr>
          <p:cNvSpPr/>
          <p:nvPr/>
        </p:nvSpPr>
        <p:spPr>
          <a:xfrm>
            <a:off x="6928939" y="1325573"/>
            <a:ext cx="964095" cy="1056861"/>
          </a:xfrm>
          <a:custGeom>
            <a:avLst/>
            <a:gdLst>
              <a:gd name="connsiteX0" fmla="*/ 506895 w 964095"/>
              <a:gd name="connsiteY0" fmla="*/ 0 h 1056861"/>
              <a:gd name="connsiteX1" fmla="*/ 0 w 964095"/>
              <a:gd name="connsiteY1" fmla="*/ 291547 h 1056861"/>
              <a:gd name="connsiteX2" fmla="*/ 36443 w 964095"/>
              <a:gd name="connsiteY2" fmla="*/ 778565 h 1056861"/>
              <a:gd name="connsiteX3" fmla="*/ 480391 w 964095"/>
              <a:gd name="connsiteY3" fmla="*/ 1056861 h 1056861"/>
              <a:gd name="connsiteX4" fmla="*/ 964095 w 964095"/>
              <a:gd name="connsiteY4" fmla="*/ 798443 h 1056861"/>
              <a:gd name="connsiteX5" fmla="*/ 964095 w 964095"/>
              <a:gd name="connsiteY5" fmla="*/ 221974 h 1056861"/>
              <a:gd name="connsiteX6" fmla="*/ 506895 w 964095"/>
              <a:gd name="connsiteY6" fmla="*/ 0 h 105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4095" h="1056861">
                <a:moveTo>
                  <a:pt x="506895" y="0"/>
                </a:moveTo>
                <a:lnTo>
                  <a:pt x="0" y="291547"/>
                </a:lnTo>
                <a:lnTo>
                  <a:pt x="36443" y="778565"/>
                </a:lnTo>
                <a:lnTo>
                  <a:pt x="480391" y="1056861"/>
                </a:lnTo>
                <a:lnTo>
                  <a:pt x="964095" y="798443"/>
                </a:lnTo>
                <a:lnTo>
                  <a:pt x="964095" y="221974"/>
                </a:lnTo>
                <a:lnTo>
                  <a:pt x="5068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6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4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9825-C24F-4ABD-9A2E-3C72B720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2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Infrared absorption frequencies of oxygen-containing substances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1978D-229D-44EF-BE01-15E6A801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9" name="Group 42">
            <a:extLst>
              <a:ext uri="{FF2B5EF4-FFF2-40B4-BE49-F238E27FC236}">
                <a16:creationId xmlns:a16="http://schemas.microsoft.com/office/drawing/2014/main" id="{EC813714-E305-448F-9E69-4C1ED7F9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241174"/>
              </p:ext>
            </p:extLst>
          </p:nvPr>
        </p:nvGraphicFramePr>
        <p:xfrm>
          <a:off x="409239" y="3571859"/>
          <a:ext cx="8093818" cy="22401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17128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81223041"/>
                    </a:ext>
                  </a:extLst>
                </a:gridCol>
                <a:gridCol w="1024315">
                  <a:extLst>
                    <a:ext uri="{9D8B030D-6E8A-4147-A177-3AD203B41FA5}">
                      <a16:colId xmlns:a16="http://schemas.microsoft.com/office/drawing/2014/main" val="75298181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2588818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126336825"/>
                    </a:ext>
                  </a:extLst>
                </a:gridCol>
              </a:tblGrid>
              <a:tr h="4878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Alcohol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3400-3650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N-H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Amine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3300-3500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C=N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Imine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1610-1690 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400399442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C≡N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Nitrile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2210-2260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2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C=O 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Aldehyde, ketone, ester, amide and 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1670-1780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NO</a:t>
                      </a:r>
                      <a:r>
                        <a:rPr kumimoji="1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Nitro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1540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0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C2B3B2E3-2727-49F8-B053-505985D7902B}"/>
              </a:ext>
            </a:extLst>
          </p:cNvPr>
          <p:cNvGrpSpPr/>
          <p:nvPr/>
        </p:nvGrpSpPr>
        <p:grpSpPr>
          <a:xfrm>
            <a:off x="427314" y="3061693"/>
            <a:ext cx="7910374" cy="400110"/>
            <a:chOff x="798712" y="5254958"/>
            <a:chExt cx="7910374" cy="40011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7886C4C-025C-4D9A-8839-4CA95DF4BA40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B9F0EA-0A97-42B6-BE52-9AC668D43159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D53D08-590D-44B6-9B6A-897BCEBC1FF5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ECFE5F-0FBD-41CE-A175-2DB2464CD269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7475574-BFDF-4689-AF7C-C3B1D4A34447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F38BEC5-280D-4A25-950E-32056C710F56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8677509-25BB-4643-8187-5DF99FFF99F1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482DD41-17F7-4027-9D9E-E0CF5ACE8398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C8970F9-AE7B-4F7E-AFD1-FB218777F117}"/>
              </a:ext>
            </a:extLst>
          </p:cNvPr>
          <p:cNvGrpSpPr/>
          <p:nvPr/>
        </p:nvGrpSpPr>
        <p:grpSpPr>
          <a:xfrm>
            <a:off x="525360" y="1375754"/>
            <a:ext cx="7804651" cy="1733611"/>
            <a:chOff x="904435" y="3071931"/>
            <a:chExt cx="7804651" cy="173361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1B9F00A-7DF3-4B1B-91B3-5D0194DB0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AF2BE5-0096-4321-890E-26EBEA3F6D6F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FABF3A0-0EF5-44F5-8E5A-2FCA20C7B85F}"/>
              </a:ext>
            </a:extLst>
          </p:cNvPr>
          <p:cNvGrpSpPr/>
          <p:nvPr/>
        </p:nvGrpSpPr>
        <p:grpSpPr>
          <a:xfrm rot="5400000">
            <a:off x="1914707" y="2143884"/>
            <a:ext cx="678743" cy="634350"/>
            <a:chOff x="2237317" y="3356043"/>
            <a:chExt cx="1064722" cy="76364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07737E-3DC1-43BB-9782-E3A6F2179B02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8B6B7C4-524E-4D6F-B616-977F708DF23C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1158D1-07AC-4FB7-8A4C-CF45027C2105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87E8BD92-D84D-46E4-8015-5CAE72080D15}"/>
              </a:ext>
            </a:extLst>
          </p:cNvPr>
          <p:cNvSpPr/>
          <p:nvPr/>
        </p:nvSpPr>
        <p:spPr>
          <a:xfrm>
            <a:off x="3871064" y="246346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69EAD05E-1F18-4224-AE28-640F3309FF66}"/>
              </a:ext>
            </a:extLst>
          </p:cNvPr>
          <p:cNvSpPr/>
          <p:nvPr/>
        </p:nvSpPr>
        <p:spPr>
          <a:xfrm flipV="1">
            <a:off x="1383261" y="1548796"/>
            <a:ext cx="760685" cy="1044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B806B7CD-6C2B-4654-A50A-6E45C4F0454D}"/>
              </a:ext>
            </a:extLst>
          </p:cNvPr>
          <p:cNvSpPr/>
          <p:nvPr/>
        </p:nvSpPr>
        <p:spPr>
          <a:xfrm flipV="1">
            <a:off x="2310043" y="1548796"/>
            <a:ext cx="716146" cy="972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0DDE4AC-6894-48A4-A938-281FC731CA01}"/>
              </a:ext>
            </a:extLst>
          </p:cNvPr>
          <p:cNvSpPr/>
          <p:nvPr/>
        </p:nvSpPr>
        <p:spPr>
          <a:xfrm flipV="1">
            <a:off x="2047684" y="1548796"/>
            <a:ext cx="113690" cy="708848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158D767-0A4C-44DF-9EEC-1E4ACD718D34}"/>
              </a:ext>
            </a:extLst>
          </p:cNvPr>
          <p:cNvSpPr/>
          <p:nvPr/>
        </p:nvSpPr>
        <p:spPr>
          <a:xfrm flipV="1">
            <a:off x="4284931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3B897F1-6328-4017-AD1C-52F3F028180F}"/>
              </a:ext>
            </a:extLst>
          </p:cNvPr>
          <p:cNvSpPr/>
          <p:nvPr/>
        </p:nvSpPr>
        <p:spPr>
          <a:xfrm flipV="1">
            <a:off x="3454825" y="1548796"/>
            <a:ext cx="51033" cy="1388239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D33BFB-5079-47B6-9941-0AA1D5CDDD7A}"/>
              </a:ext>
            </a:extLst>
          </p:cNvPr>
          <p:cNvSpPr/>
          <p:nvPr/>
        </p:nvSpPr>
        <p:spPr>
          <a:xfrm>
            <a:off x="3009073" y="2451967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7D96CE-446F-4E02-B50C-404E68876371}"/>
              </a:ext>
            </a:extLst>
          </p:cNvPr>
          <p:cNvSpPr/>
          <p:nvPr/>
        </p:nvSpPr>
        <p:spPr>
          <a:xfrm>
            <a:off x="941357" y="2442793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A69B19-2703-4DA4-8DFE-44DB0F2BFEE4}"/>
              </a:ext>
            </a:extLst>
          </p:cNvPr>
          <p:cNvSpPr/>
          <p:nvPr/>
        </p:nvSpPr>
        <p:spPr>
          <a:xfrm>
            <a:off x="2409204" y="1688799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68C2F-F375-4E95-8F31-136D533055CC}"/>
              </a:ext>
            </a:extLst>
          </p:cNvPr>
          <p:cNvSpPr/>
          <p:nvPr/>
        </p:nvSpPr>
        <p:spPr>
          <a:xfrm>
            <a:off x="41099" y="4666254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C424F8-52E0-4F44-80B2-B2F6A5A76179}"/>
              </a:ext>
            </a:extLst>
          </p:cNvPr>
          <p:cNvSpPr/>
          <p:nvPr/>
        </p:nvSpPr>
        <p:spPr>
          <a:xfrm>
            <a:off x="62500" y="4981709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30E4B859-AD02-4EB2-85F2-8EBC55521719}"/>
              </a:ext>
            </a:extLst>
          </p:cNvPr>
          <p:cNvSpPr/>
          <p:nvPr/>
        </p:nvSpPr>
        <p:spPr>
          <a:xfrm flipV="1">
            <a:off x="4597768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7843FF-8460-4BF4-A132-A272C3B8DED5}"/>
              </a:ext>
            </a:extLst>
          </p:cNvPr>
          <p:cNvSpPr/>
          <p:nvPr/>
        </p:nvSpPr>
        <p:spPr>
          <a:xfrm>
            <a:off x="4676082" y="2615148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CBC3A85-7353-4AC8-BE0A-4261BB1571BE}"/>
              </a:ext>
            </a:extLst>
          </p:cNvPr>
          <p:cNvSpPr/>
          <p:nvPr/>
        </p:nvSpPr>
        <p:spPr>
          <a:xfrm flipV="1">
            <a:off x="1585346" y="1550238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4FA1BB-B222-4409-BDCE-BDC36F737DD9}"/>
              </a:ext>
            </a:extLst>
          </p:cNvPr>
          <p:cNvSpPr/>
          <p:nvPr/>
        </p:nvSpPr>
        <p:spPr>
          <a:xfrm>
            <a:off x="1170304" y="2053902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531BCD7-5738-4E27-ACE1-681F6C16730B}"/>
              </a:ext>
            </a:extLst>
          </p:cNvPr>
          <p:cNvSpPr/>
          <p:nvPr/>
        </p:nvSpPr>
        <p:spPr>
          <a:xfrm flipV="1">
            <a:off x="4440738" y="1550340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D5B0C8-AAD1-4C98-BC40-FD6CA70FFDD2}"/>
              </a:ext>
            </a:extLst>
          </p:cNvPr>
          <p:cNvSpPr/>
          <p:nvPr/>
        </p:nvSpPr>
        <p:spPr>
          <a:xfrm>
            <a:off x="4171617" y="2677877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47657C-864B-43E5-80C5-7EF2CFB76998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4" grpId="0" animBg="1"/>
      <p:bldP spid="5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15BFE-55A8-4809-AD46-BEB197A4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9566"/>
            <a:ext cx="7886700" cy="1325563"/>
          </a:xfrm>
        </p:spPr>
        <p:txBody>
          <a:bodyPr/>
          <a:lstStyle/>
          <a:p>
            <a:pPr algn="ctr"/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Infrared spectroscopy - aldehyde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0E6BB6-862C-4255-9875-50287C09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843D91-B5F5-4BA5-8010-147E31D756C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62" y="1463192"/>
            <a:ext cx="7656946" cy="34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BDD9AE4E-D4FF-40E7-A495-38B28D35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789" y="5158864"/>
            <a:ext cx="1863652" cy="42473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/>
              </a:rPr>
              <a:t>Wavenumber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4CC33F2-B3E3-4E05-8F39-7D1B82BECF42}"/>
              </a:ext>
            </a:extLst>
          </p:cNvPr>
          <p:cNvGrpSpPr/>
          <p:nvPr/>
        </p:nvGrpSpPr>
        <p:grpSpPr>
          <a:xfrm>
            <a:off x="871267" y="4828338"/>
            <a:ext cx="7842315" cy="395173"/>
            <a:chOff x="819991" y="5031013"/>
            <a:chExt cx="7842315" cy="395173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9F9D01-7AA1-4418-B12A-388273ADA524}"/>
                </a:ext>
              </a:extLst>
            </p:cNvPr>
            <p:cNvSpPr txBox="1"/>
            <p:nvPr/>
          </p:nvSpPr>
          <p:spPr>
            <a:xfrm>
              <a:off x="819991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4A5768F-CA92-488B-B374-D163CC92A4A5}"/>
                </a:ext>
              </a:extLst>
            </p:cNvPr>
            <p:cNvSpPr txBox="1"/>
            <p:nvPr/>
          </p:nvSpPr>
          <p:spPr>
            <a:xfrm>
              <a:off x="224438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E62BEB6-EF82-4410-9D42-0BB497892293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15B2B4F-BD1D-4132-9949-28D8B85E6990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9AA6199-3162-4FC5-9CE5-FE195803F94E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33377E4-D4C2-4710-9F0F-BC31C0375542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2344DCA-E97F-4AA4-8B69-0E8FCC4D64E5}"/>
              </a:ext>
            </a:extLst>
          </p:cNvPr>
          <p:cNvGrpSpPr/>
          <p:nvPr/>
        </p:nvGrpSpPr>
        <p:grpSpPr>
          <a:xfrm>
            <a:off x="242616" y="1420282"/>
            <a:ext cx="950361" cy="2880657"/>
            <a:chOff x="191340" y="1657141"/>
            <a:chExt cx="950361" cy="2880657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65F76F2-AB00-4AED-9E4C-A526EE2A93C5}"/>
                </a:ext>
              </a:extLst>
            </p:cNvPr>
            <p:cNvSpPr txBox="1"/>
            <p:nvPr/>
          </p:nvSpPr>
          <p:spPr>
            <a:xfrm>
              <a:off x="490562" y="165714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0593E6F-43EA-4C54-A80D-FB4280D5C01F}"/>
                </a:ext>
              </a:extLst>
            </p:cNvPr>
            <p:cNvSpPr txBox="1"/>
            <p:nvPr/>
          </p:nvSpPr>
          <p:spPr>
            <a:xfrm>
              <a:off x="646052" y="226782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F5F9AB9-7126-4238-8DC5-F16C6617BFD2}"/>
                </a:ext>
              </a:extLst>
            </p:cNvPr>
            <p:cNvSpPr txBox="1"/>
            <p:nvPr/>
          </p:nvSpPr>
          <p:spPr>
            <a:xfrm>
              <a:off x="646052" y="2887063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93CA67B-643A-441E-B982-8E9ECA997F07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FFC75BA-3AFE-4866-9956-57C1ADE3B75A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66F65CF9-4611-48AD-8C86-C8CE2D06F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09992" y="3095033"/>
              <a:ext cx="2427396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/>
                </a:rPr>
                <a:t>Transmittance (%)</a:t>
              </a:r>
            </a:p>
          </p:txBody>
        </p:sp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426C7FD4-BD7C-43D1-8291-8517D089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7" y="2875673"/>
            <a:ext cx="2763760" cy="169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ED3662BC-5553-42D5-9A93-33A3ADE85D09}"/>
              </a:ext>
            </a:extLst>
          </p:cNvPr>
          <p:cNvGrpSpPr/>
          <p:nvPr/>
        </p:nvGrpSpPr>
        <p:grpSpPr>
          <a:xfrm>
            <a:off x="2916195" y="1763404"/>
            <a:ext cx="2627410" cy="2828568"/>
            <a:chOff x="2835096" y="2321957"/>
            <a:chExt cx="2656702" cy="2971705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0ABD958-E12F-429C-A794-A877CD6EF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DAE0AE0-9371-4268-8446-9E79AFD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56058B5-9040-46B0-A93D-216ECE23CB50}"/>
              </a:ext>
            </a:extLst>
          </p:cNvPr>
          <p:cNvSpPr/>
          <p:nvPr/>
        </p:nvSpPr>
        <p:spPr>
          <a:xfrm>
            <a:off x="3596506" y="4197786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9994A84-35BA-4548-9BF5-9A3DCD9E3F02}"/>
              </a:ext>
            </a:extLst>
          </p:cNvPr>
          <p:cNvGrpSpPr/>
          <p:nvPr/>
        </p:nvGrpSpPr>
        <p:grpSpPr>
          <a:xfrm>
            <a:off x="5485950" y="3918172"/>
            <a:ext cx="580607" cy="369332"/>
            <a:chOff x="4906343" y="3432192"/>
            <a:chExt cx="580607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4BF365-7E99-4B4A-BEEF-99591FBFAD19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4E258EAB-3D0B-46AC-858B-01E647571ECC}"/>
                </a:ext>
              </a:extLst>
            </p:cNvPr>
            <p:cNvCxnSpPr>
              <a:stCxn id="31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CCC5FA7-869A-453E-A8CE-09301B982864}"/>
              </a:ext>
            </a:extLst>
          </p:cNvPr>
          <p:cNvGrpSpPr/>
          <p:nvPr/>
        </p:nvGrpSpPr>
        <p:grpSpPr>
          <a:xfrm>
            <a:off x="4970877" y="4045917"/>
            <a:ext cx="580607" cy="369332"/>
            <a:chOff x="4906343" y="3432192"/>
            <a:chExt cx="580607" cy="36933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34939E7-A0BF-46F6-8397-389C0C788741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153005-07BF-4578-BB7E-25FEB5E6167E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DB1B3DF-548E-4562-98F7-89C8A7214956}"/>
              </a:ext>
            </a:extLst>
          </p:cNvPr>
          <p:cNvSpPr/>
          <p:nvPr/>
        </p:nvSpPr>
        <p:spPr>
          <a:xfrm>
            <a:off x="6017140" y="3931607"/>
            <a:ext cx="154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0DD4E18-E208-4FA1-A081-495412E44681}"/>
              </a:ext>
            </a:extLst>
          </p:cNvPr>
          <p:cNvSpPr txBox="1"/>
          <p:nvPr/>
        </p:nvSpPr>
        <p:spPr>
          <a:xfrm>
            <a:off x="5459466" y="136847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A66C77-A65D-41C5-957E-76A5B3BEABDD}"/>
              </a:ext>
            </a:extLst>
          </p:cNvPr>
          <p:cNvSpPr txBox="1"/>
          <p:nvPr/>
        </p:nvSpPr>
        <p:spPr>
          <a:xfrm>
            <a:off x="2404666" y="13117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39" name="Text Box 22">
            <a:extLst>
              <a:ext uri="{FF2B5EF4-FFF2-40B4-BE49-F238E27FC236}">
                <a16:creationId xmlns:a16="http://schemas.microsoft.com/office/drawing/2014/main" id="{07D3697C-4FDD-4C9C-B85E-1533C74D0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448" y="2665357"/>
            <a:ext cx="213434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/>
              </a:rPr>
              <a:t>3020-3100 cm</a:t>
            </a:r>
            <a:r>
              <a:rPr lang="en-US" altLang="zh-TW" baseline="30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/>
              </a:rPr>
              <a:t>-1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2A53DD-7A52-4D73-82EC-3348008707B8}"/>
              </a:ext>
            </a:extLst>
          </p:cNvPr>
          <p:cNvSpPr/>
          <p:nvPr/>
        </p:nvSpPr>
        <p:spPr>
          <a:xfrm>
            <a:off x="4286296" y="3849093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67F626D-5D8D-4E00-A09A-E50A186368F9}"/>
              </a:ext>
            </a:extLst>
          </p:cNvPr>
          <p:cNvSpPr txBox="1"/>
          <p:nvPr/>
        </p:nvSpPr>
        <p:spPr>
          <a:xfrm>
            <a:off x="4714997" y="146151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84E1AE-576B-498E-874E-12FCD2464E80}"/>
              </a:ext>
            </a:extLst>
          </p:cNvPr>
          <p:cNvSpPr/>
          <p:nvPr/>
        </p:nvSpPr>
        <p:spPr>
          <a:xfrm>
            <a:off x="5012144" y="431100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8007E65-2FDC-4BAF-8A20-83F8687DE9EB}"/>
              </a:ext>
            </a:extLst>
          </p:cNvPr>
          <p:cNvSpPr txBox="1"/>
          <p:nvPr/>
        </p:nvSpPr>
        <p:spPr>
          <a:xfrm>
            <a:off x="5016098" y="167702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41278A7-F6D9-412C-A9D5-837761FF517F}"/>
              </a:ext>
            </a:extLst>
          </p:cNvPr>
          <p:cNvSpPr/>
          <p:nvPr/>
        </p:nvSpPr>
        <p:spPr>
          <a:xfrm>
            <a:off x="1504241" y="2359564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sp2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C-H</a:t>
            </a:r>
          </a:p>
        </p:txBody>
      </p:sp>
    </p:spTree>
    <p:extLst>
      <p:ext uri="{BB962C8B-B14F-4D97-AF65-F5344CB8AC3E}">
        <p14:creationId xmlns:p14="http://schemas.microsoft.com/office/powerpoint/2010/main" val="34744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  <p:bldP spid="38" grpId="0"/>
      <p:bldP spid="39" grpId="0"/>
      <p:bldP spid="41" grpId="0"/>
      <p:bldP spid="43" grpId="0"/>
      <p:bldP spid="44" grpId="0"/>
      <p:bldP spid="45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E012B-42A6-43F9-B4C9-CF4F4AD7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53" y="578291"/>
            <a:ext cx="7886700" cy="1325563"/>
          </a:xfrm>
        </p:spPr>
        <p:txBody>
          <a:bodyPr/>
          <a:lstStyle/>
          <a:p>
            <a:pPr algn="ctr"/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Infrared spectroscopy</a:t>
            </a:r>
            <a:r>
              <a:rPr kumimoji="1" lang="zh-TW" altLang="en-US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 </a:t>
            </a:r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-</a:t>
            </a:r>
            <a:r>
              <a:rPr kumimoji="1" lang="zh-TW" altLang="en-US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 </a:t>
            </a:r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ketone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7CE476-BAF3-4CF7-98F5-580321D7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0189C-4AF4-4238-B179-52553D07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9" y="1659187"/>
            <a:ext cx="7699280" cy="344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2">
            <a:extLst>
              <a:ext uri="{FF2B5EF4-FFF2-40B4-BE49-F238E27FC236}">
                <a16:creationId xmlns:a16="http://schemas.microsoft.com/office/drawing/2014/main" id="{CBD60DDD-A991-45C3-AE5B-97B9D96ED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789" y="5348794"/>
            <a:ext cx="1863652" cy="42473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/>
              </a:rPr>
              <a:t>Wavenumber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780B333-04C1-460A-A6A7-BBCCE27CE71E}"/>
              </a:ext>
            </a:extLst>
          </p:cNvPr>
          <p:cNvGrpSpPr/>
          <p:nvPr/>
        </p:nvGrpSpPr>
        <p:grpSpPr>
          <a:xfrm>
            <a:off x="871267" y="4984084"/>
            <a:ext cx="7905264" cy="395173"/>
            <a:chOff x="819991" y="5031013"/>
            <a:chExt cx="7842315" cy="395173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98B66C3-7E0B-4D91-9DE6-E6C95E1B68BA}"/>
                </a:ext>
              </a:extLst>
            </p:cNvPr>
            <p:cNvSpPr txBox="1"/>
            <p:nvPr/>
          </p:nvSpPr>
          <p:spPr>
            <a:xfrm>
              <a:off x="819991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03CBE3A-6DE2-449B-BAE3-112BB8D1ABCF}"/>
                </a:ext>
              </a:extLst>
            </p:cNvPr>
            <p:cNvSpPr txBox="1"/>
            <p:nvPr/>
          </p:nvSpPr>
          <p:spPr>
            <a:xfrm>
              <a:off x="224438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7BE9AB-4984-48C5-9859-DF1D517CDD36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1347CB1-A677-4CEF-B089-BD54428493AB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F36807F-44DC-4F6D-B27D-08548675A232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255218-7DB3-4416-9AF7-C6BF0DA4C2D3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89CFAC2-F535-4336-97D9-66EAFF6AE335}"/>
              </a:ext>
            </a:extLst>
          </p:cNvPr>
          <p:cNvGrpSpPr/>
          <p:nvPr/>
        </p:nvGrpSpPr>
        <p:grpSpPr>
          <a:xfrm>
            <a:off x="242616" y="1576028"/>
            <a:ext cx="950361" cy="2880657"/>
            <a:chOff x="191340" y="1657141"/>
            <a:chExt cx="950361" cy="288065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71A178D-B8E2-4BDE-89D3-AC7FDB74D972}"/>
                </a:ext>
              </a:extLst>
            </p:cNvPr>
            <p:cNvSpPr txBox="1"/>
            <p:nvPr/>
          </p:nvSpPr>
          <p:spPr>
            <a:xfrm>
              <a:off x="490562" y="165714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96B8DF6-9740-4ED4-84B7-53CD1A722FD5}"/>
                </a:ext>
              </a:extLst>
            </p:cNvPr>
            <p:cNvSpPr txBox="1"/>
            <p:nvPr/>
          </p:nvSpPr>
          <p:spPr>
            <a:xfrm>
              <a:off x="646052" y="226782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CF5E0E5-49D6-460E-889A-A81D065FC861}"/>
                </a:ext>
              </a:extLst>
            </p:cNvPr>
            <p:cNvSpPr txBox="1"/>
            <p:nvPr/>
          </p:nvSpPr>
          <p:spPr>
            <a:xfrm>
              <a:off x="646052" y="2887063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CFD63A6-99EF-471A-9E75-AB1774FA94A6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7C33293-6214-4D72-B4AB-A1C2B1CC7950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5FEC8988-0939-4B81-8E01-8B13EF6EB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09992" y="3095033"/>
              <a:ext cx="2427396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/>
                </a:rPr>
                <a:t>Transmittance (%)</a:t>
              </a:r>
            </a:p>
          </p:txBody>
        </p:sp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3A3CCDE0-84FE-4D9D-89BE-4BCCED0D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97" y="2381697"/>
            <a:ext cx="1267377" cy="205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CDEC0AEC-EBB8-41E3-A7CF-E935C06A37AA}"/>
              </a:ext>
            </a:extLst>
          </p:cNvPr>
          <p:cNvGrpSpPr/>
          <p:nvPr/>
        </p:nvGrpSpPr>
        <p:grpSpPr>
          <a:xfrm>
            <a:off x="2932051" y="1938051"/>
            <a:ext cx="2627410" cy="2828568"/>
            <a:chOff x="2835096" y="2321957"/>
            <a:chExt cx="2656702" cy="2971705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D890DFC-5190-47B6-86B6-55B6D0811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C5311B1-7699-4D0B-AFBE-8EED3EF3A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F50B25A-4085-4B84-9BC3-2C84AA3BC2BD}"/>
              </a:ext>
            </a:extLst>
          </p:cNvPr>
          <p:cNvSpPr/>
          <p:nvPr/>
        </p:nvSpPr>
        <p:spPr>
          <a:xfrm>
            <a:off x="5003119" y="4284825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5737A4-1DA2-47CE-9763-FF757F8751F9}"/>
              </a:ext>
            </a:extLst>
          </p:cNvPr>
          <p:cNvSpPr/>
          <p:nvPr/>
        </p:nvSpPr>
        <p:spPr>
          <a:xfrm>
            <a:off x="5056484" y="397078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939FD1-0328-4179-B350-10AE3DB76278}"/>
              </a:ext>
            </a:extLst>
          </p:cNvPr>
          <p:cNvSpPr txBox="1"/>
          <p:nvPr/>
        </p:nvSpPr>
        <p:spPr>
          <a:xfrm>
            <a:off x="4762173" y="153574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395B7D-8E6F-4999-9250-DD84EAEA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B40E032-07E1-481F-9A2B-944BDA114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"/>
          <a:stretch/>
        </p:blipFill>
        <p:spPr bwMode="auto">
          <a:xfrm>
            <a:off x="226302" y="1721407"/>
            <a:ext cx="8691396" cy="428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8C5C6756-6266-4AB1-8CEF-AC740BDEF827}"/>
              </a:ext>
            </a:extLst>
          </p:cNvPr>
          <p:cNvSpPr txBox="1">
            <a:spLocks/>
          </p:cNvSpPr>
          <p:nvPr/>
        </p:nvSpPr>
        <p:spPr bwMode="auto">
          <a:xfrm>
            <a:off x="457200" y="38092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</a:t>
            </a:r>
            <a:r>
              <a:rPr kumimoji="1" lang="en-US" altLang="zh-TW" sz="4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nfrared spectroscopy of alcohols, phenols, aldehydes and ketones</a:t>
            </a:r>
            <a:endParaRPr kumimoji="1" lang="zh-TW" altLang="en-US" sz="4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91D616-858E-49F3-90C5-AE7E36AE9C1B}"/>
              </a:ext>
            </a:extLst>
          </p:cNvPr>
          <p:cNvSpPr/>
          <p:nvPr/>
        </p:nvSpPr>
        <p:spPr bwMode="auto">
          <a:xfrm>
            <a:off x="387372" y="1447935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3D1A5A-CEDE-4440-AA17-DBB33CC3E6DF}"/>
              </a:ext>
            </a:extLst>
          </p:cNvPr>
          <p:cNvSpPr/>
          <p:nvPr/>
        </p:nvSpPr>
        <p:spPr bwMode="auto">
          <a:xfrm>
            <a:off x="4572000" y="1447935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A53B14-B9D6-478A-A38C-57FCDA64D375}"/>
              </a:ext>
            </a:extLst>
          </p:cNvPr>
          <p:cNvSpPr/>
          <p:nvPr/>
        </p:nvSpPr>
        <p:spPr bwMode="auto">
          <a:xfrm rot="16200000">
            <a:off x="391568" y="3309493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BC8B3-CA01-4C20-A3CA-4FBAC64080E0}"/>
              </a:ext>
            </a:extLst>
          </p:cNvPr>
          <p:cNvSpPr/>
          <p:nvPr/>
        </p:nvSpPr>
        <p:spPr bwMode="auto">
          <a:xfrm rot="16200000">
            <a:off x="4576196" y="3309493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772D246-1A7E-4B45-A22F-E1B906770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10"/>
          <a:stretch/>
        </p:blipFill>
        <p:spPr bwMode="auto">
          <a:xfrm>
            <a:off x="4593288" y="1488667"/>
            <a:ext cx="837372" cy="124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52DE63EC-0785-40B8-82DB-078E537C5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76" y="1525036"/>
            <a:ext cx="782132" cy="11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A488869-6E1B-4FCA-9C17-A8EF5E77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" y="3422031"/>
            <a:ext cx="1623286" cy="99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9507641-0D8F-48D3-895F-6C6C6672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761" y="3599828"/>
            <a:ext cx="1284705" cy="76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6">
            <a:extLst>
              <a:ext uri="{FF2B5EF4-FFF2-40B4-BE49-F238E27FC236}">
                <a16:creationId xmlns:a16="http://schemas.microsoft.com/office/drawing/2014/main" id="{D04F5BC1-E65E-434D-AA58-A26625F06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866" y="2891771"/>
            <a:ext cx="793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O-H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9A18B55-6373-47D7-937B-86369D32F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654" y="2891770"/>
            <a:ext cx="793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O-H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EF1258BB-61A4-42BF-B30D-8D3B3513D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28" y="4834030"/>
            <a:ext cx="772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C=O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1710AB03-CAC2-4591-B883-84ED8A52E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461" y="4886297"/>
            <a:ext cx="772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C=O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EB23FE-0814-4071-A6B5-27226CAFE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48" y="363681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BD58E2-7611-4C74-AC09-BECBF7636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05" y="367097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C7A75B-7BDA-437D-8A5D-9811E040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5" y="195408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FE2B41-AAFD-45C6-812E-5EA7BCCB3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166" y="162143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AA743D8-0BEF-4338-993A-A8C5773D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1307" y="177479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F2C1C217-50A6-45CA-B617-322DB5BAA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929" y="2689618"/>
            <a:ext cx="930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l-GR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Φ</a:t>
            </a: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 Ring</a:t>
            </a:r>
            <a:b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bonds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9A92FF1-6C37-4C2C-91DE-356C70EE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304" y="372510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2C483D-FC2E-478B-B9FC-956F6CA4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823" y="369974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B32726FF-189C-4C5D-B6F7-AF5010D9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087" y="4671955"/>
            <a:ext cx="930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l-GR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Φ</a:t>
            </a: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 Ring</a:t>
            </a:r>
            <a:b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bonds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06268C-910E-4BB0-B86E-EA4EC1662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328" y="3575555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5FF60F26-45B8-49CB-B2AC-83CD39DF8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739" y="4428469"/>
            <a:ext cx="6575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  <a:t>sp2</a:t>
            </a:r>
            <a:b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  <a:t>C-H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9D4C08-5984-4F17-B81E-163B2D94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400" y="353919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DADBD0F1-4DCD-4FC4-8FBD-A63FAC9E157C}"/>
              </a:ext>
            </a:extLst>
          </p:cNvPr>
          <p:cNvGrpSpPr/>
          <p:nvPr/>
        </p:nvGrpSpPr>
        <p:grpSpPr>
          <a:xfrm>
            <a:off x="1638711" y="1927654"/>
            <a:ext cx="1368100" cy="1491049"/>
            <a:chOff x="2835096" y="2321957"/>
            <a:chExt cx="2656702" cy="2971705"/>
          </a:xfrm>
        </p:grpSpPr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3A95B1F-A265-4267-9E73-6849799C9E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718B4F41-777D-4C2B-82FA-FB402F71EC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55C8625-88BE-4B39-9A0F-A0A89011E7B4}"/>
              </a:ext>
            </a:extLst>
          </p:cNvPr>
          <p:cNvGrpSpPr/>
          <p:nvPr/>
        </p:nvGrpSpPr>
        <p:grpSpPr>
          <a:xfrm>
            <a:off x="5737036" y="1907059"/>
            <a:ext cx="1368100" cy="1491049"/>
            <a:chOff x="2835096" y="2321957"/>
            <a:chExt cx="2656702" cy="2971705"/>
          </a:xfrm>
        </p:grpSpPr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D33E1DBC-DBC4-4752-B7B8-2D88D88B1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5906510E-BF62-49F6-B11F-E714F24BB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CE01D53-2A2E-4065-8B1D-2637DCCA6131}"/>
              </a:ext>
            </a:extLst>
          </p:cNvPr>
          <p:cNvGrpSpPr/>
          <p:nvPr/>
        </p:nvGrpSpPr>
        <p:grpSpPr>
          <a:xfrm>
            <a:off x="5732918" y="3855307"/>
            <a:ext cx="1368100" cy="1491049"/>
            <a:chOff x="2835096" y="2321957"/>
            <a:chExt cx="2656702" cy="2971705"/>
          </a:xfrm>
        </p:grpSpPr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7B07AAAF-AF6A-4CE2-8BA0-A4DE61351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E0E20055-FE9F-4F9A-9EC3-3AFEA2A95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72C8F37A-119F-4774-9693-4907F335164F}"/>
              </a:ext>
            </a:extLst>
          </p:cNvPr>
          <p:cNvGrpSpPr/>
          <p:nvPr/>
        </p:nvGrpSpPr>
        <p:grpSpPr>
          <a:xfrm>
            <a:off x="1680518" y="3875901"/>
            <a:ext cx="1346889" cy="1491049"/>
            <a:chOff x="2835096" y="2321957"/>
            <a:chExt cx="2656702" cy="2971705"/>
          </a:xfrm>
        </p:grpSpPr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993E9075-025F-40E1-BD76-914A0A363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40D8A5D9-CF78-4384-8225-3B52F32E6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370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60"/>
                            </p:stCondLst>
                            <p:childTnLst>
                              <p:par>
                                <p:cTn id="46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2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0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1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1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2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4" grpId="0"/>
      <p:bldP spid="27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1AC769-8C04-4D00-BAAC-FDDC2B72D1CD}"/>
              </a:ext>
            </a:extLst>
          </p:cNvPr>
          <p:cNvGraphicFramePr>
            <a:graphicFrameLocks noGrp="1"/>
          </p:cNvGraphicFramePr>
          <p:nvPr/>
        </p:nvGraphicFramePr>
        <p:xfrm>
          <a:off x="622346" y="1495278"/>
          <a:ext cx="8004041" cy="2393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5526">
                  <a:extLst>
                    <a:ext uri="{9D8B030D-6E8A-4147-A177-3AD203B41FA5}">
                      <a16:colId xmlns:a16="http://schemas.microsoft.com/office/drawing/2014/main" val="269830756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5418342"/>
                    </a:ext>
                  </a:extLst>
                </a:gridCol>
                <a:gridCol w="2701075">
                  <a:extLst>
                    <a:ext uri="{9D8B030D-6E8A-4147-A177-3AD203B41FA5}">
                      <a16:colId xmlns:a16="http://schemas.microsoft.com/office/drawing/2014/main" val="1767920451"/>
                    </a:ext>
                  </a:extLst>
                </a:gridCol>
              </a:tblGrid>
              <a:tr h="50874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Technique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Electromagnetic radiation</a:t>
                      </a:r>
                      <a:endParaRPr lang="zh-TW" alt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66795"/>
                  </a:ext>
                </a:extLst>
              </a:tr>
              <a:tr h="293722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Infrared spectrometry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Infrared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i="0" dirty="0"/>
                        <a:t>Covalent</a:t>
                      </a:r>
                      <a:r>
                        <a:rPr lang="en-US" altLang="zh-TW" sz="2400" dirty="0"/>
                        <a:t> bonds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204772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Ultraviolet spectroscopy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Ultraviolet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 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 transitions</a:t>
                      </a:r>
                      <a:endParaRPr lang="zh-TW" altLang="en-US" sz="2400" i="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82386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Nuclear magnetic resonance spectroscopy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Radio wave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Atomic nuclei in magnetic field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7816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96" y="216190"/>
            <a:ext cx="7734743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i="1" dirty="0">
                <a:latin typeface="+mn-lt"/>
              </a:rPr>
              <a:t>Spectroscopic analyses of organic compounds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80AA2F-D5B6-4969-A2F9-CC1F2262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33" b="50792"/>
          <a:stretch/>
        </p:blipFill>
        <p:spPr>
          <a:xfrm>
            <a:off x="682960" y="4415254"/>
            <a:ext cx="7882811" cy="1103870"/>
          </a:xfrm>
          <a:prstGeom prst="rect">
            <a:avLst/>
          </a:prstGeom>
        </p:spPr>
      </p:pic>
      <p:pic>
        <p:nvPicPr>
          <p:cNvPr id="9" name="Picture 1" descr="10p330_f10.jpg">
            <a:extLst>
              <a:ext uri="{FF2B5EF4-FFF2-40B4-BE49-F238E27FC236}">
                <a16:creationId xmlns:a16="http://schemas.microsoft.com/office/drawing/2014/main" id="{D6321B49-98C8-45D5-9263-79CC0F2E3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1062678" y="3982768"/>
            <a:ext cx="3954163" cy="47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3CFD77-035D-4B34-8312-5DB6B183C9B6}"/>
              </a:ext>
            </a:extLst>
          </p:cNvPr>
          <p:cNvSpPr txBox="1"/>
          <p:nvPr/>
        </p:nvSpPr>
        <p:spPr>
          <a:xfrm>
            <a:off x="6403008" y="40315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Frequency (</a:t>
            </a:r>
            <a:r>
              <a:rPr lang="el-GR" altLang="zh-TW" i="1" dirty="0"/>
              <a:t>ν</a:t>
            </a:r>
            <a:r>
              <a:rPr lang="en-US" altLang="zh-TW" i="1" dirty="0"/>
              <a:t>) in Hz</a:t>
            </a:r>
            <a:endParaRPr lang="zh-TW" altLang="en-US" i="1" dirty="0"/>
          </a:p>
        </p:txBody>
      </p:sp>
      <p:pic>
        <p:nvPicPr>
          <p:cNvPr id="10" name="Picture 1" descr="10p330_f10.jpg">
            <a:extLst>
              <a:ext uri="{FF2B5EF4-FFF2-40B4-BE49-F238E27FC236}">
                <a16:creationId xmlns:a16="http://schemas.microsoft.com/office/drawing/2014/main" id="{A8C87AD3-F401-40A6-8FCF-B8A888D19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5" b="17764"/>
          <a:stretch/>
        </p:blipFill>
        <p:spPr bwMode="auto">
          <a:xfrm>
            <a:off x="1079153" y="5615896"/>
            <a:ext cx="4399004" cy="2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0D7CA9-567E-4E5B-AF74-262127AE5C89}"/>
              </a:ext>
            </a:extLst>
          </p:cNvPr>
          <p:cNvCxnSpPr>
            <a:cxnSpLocks/>
          </p:cNvCxnSpPr>
          <p:nvPr/>
        </p:nvCxnSpPr>
        <p:spPr>
          <a:xfrm flipV="1">
            <a:off x="1849777" y="5451932"/>
            <a:ext cx="2400947" cy="11914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" descr="10p330_f10.jpg">
            <a:extLst>
              <a:ext uri="{FF2B5EF4-FFF2-40B4-BE49-F238E27FC236}">
                <a16:creationId xmlns:a16="http://schemas.microsoft.com/office/drawing/2014/main" id="{0C24058D-29C0-4DEB-89AF-FB89FF84E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65893" r="49176" b="29450"/>
          <a:stretch/>
        </p:blipFill>
        <p:spPr bwMode="auto">
          <a:xfrm>
            <a:off x="2791916" y="5935726"/>
            <a:ext cx="681644" cy="20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7485B4D-BCAC-4EC3-848F-967A60771263}"/>
              </a:ext>
            </a:extLst>
          </p:cNvPr>
          <p:cNvSpPr txBox="1"/>
          <p:nvPr/>
        </p:nvSpPr>
        <p:spPr>
          <a:xfrm>
            <a:off x="863606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Comic Sans MS" panose="030F0702030302020204" pitchFamily="66" charset="0"/>
              </a:rPr>
              <a:t>380 nm</a:t>
            </a:r>
            <a:endParaRPr lang="zh-TW" altLang="en-US" sz="1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9B81EA-E877-4252-B84D-BF4FD013D72B}"/>
              </a:ext>
            </a:extLst>
          </p:cNvPr>
          <p:cNvSpPr txBox="1"/>
          <p:nvPr/>
        </p:nvSpPr>
        <p:spPr>
          <a:xfrm>
            <a:off x="4524525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780 nm</a:t>
            </a:r>
            <a:endParaRPr lang="zh-TW" alt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F87EE4-DF19-4DBB-8C8A-987F0884371E}"/>
              </a:ext>
            </a:extLst>
          </p:cNvPr>
          <p:cNvSpPr txBox="1"/>
          <p:nvPr/>
        </p:nvSpPr>
        <p:spPr>
          <a:xfrm>
            <a:off x="6231235" y="5451931"/>
            <a:ext cx="24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Wavelength (</a:t>
            </a:r>
            <a:r>
              <a:rPr lang="el-GR" altLang="zh-TW" i="1" dirty="0"/>
              <a:t>λ</a:t>
            </a:r>
            <a:r>
              <a:rPr lang="en-US" altLang="zh-TW" i="1" dirty="0"/>
              <a:t>) in m</a:t>
            </a:r>
            <a:endParaRPr lang="zh-TW" altLang="en-US" i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6BA4F24-4001-410C-9C4E-8BFD80C89B84}"/>
              </a:ext>
            </a:extLst>
          </p:cNvPr>
          <p:cNvCxnSpPr>
            <a:cxnSpLocks/>
          </p:cNvCxnSpPr>
          <p:nvPr/>
        </p:nvCxnSpPr>
        <p:spPr>
          <a:xfrm>
            <a:off x="7801232" y="4684447"/>
            <a:ext cx="690507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5A4546F-C934-4304-9034-74968D18362E}"/>
              </a:ext>
            </a:extLst>
          </p:cNvPr>
          <p:cNvCxnSpPr>
            <a:cxnSpLocks/>
          </p:cNvCxnSpPr>
          <p:nvPr/>
        </p:nvCxnSpPr>
        <p:spPr>
          <a:xfrm>
            <a:off x="4475097" y="4684447"/>
            <a:ext cx="1459172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1865888-20C9-4C51-AC9E-2A44EAC30F1C}"/>
              </a:ext>
            </a:extLst>
          </p:cNvPr>
          <p:cNvCxnSpPr>
            <a:cxnSpLocks/>
          </p:cNvCxnSpPr>
          <p:nvPr/>
        </p:nvCxnSpPr>
        <p:spPr>
          <a:xfrm>
            <a:off x="3340228" y="4684447"/>
            <a:ext cx="914400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91FF70-E4AD-48F3-9306-1D273AE6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611" y="4454591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816117-CE3F-4990-BD83-0B5E172CE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778" y="4381409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5CBD16-9AC3-4FC9-A5EE-46F5AB39B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627" y="4481409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1E1C0E-DE96-4C36-A8C3-78BAA2934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371" y="1193139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9FF32CA-AEB1-41E8-9E6B-E0088AC2AD95}"/>
              </a:ext>
            </a:extLst>
          </p:cNvPr>
          <p:cNvCxnSpPr/>
          <p:nvPr/>
        </p:nvCxnSpPr>
        <p:spPr>
          <a:xfrm>
            <a:off x="3604611" y="2478024"/>
            <a:ext cx="1708053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D6E8FAE-F210-4CE7-9369-97E5FC1C8218}"/>
              </a:ext>
            </a:extLst>
          </p:cNvPr>
          <p:cNvCxnSpPr/>
          <p:nvPr/>
        </p:nvCxnSpPr>
        <p:spPr>
          <a:xfrm>
            <a:off x="3604610" y="2886456"/>
            <a:ext cx="1920240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2E9AF46F-33D4-4A32-91CF-D9ED37B91711}"/>
              </a:ext>
            </a:extLst>
          </p:cNvPr>
          <p:cNvCxnSpPr/>
          <p:nvPr/>
        </p:nvCxnSpPr>
        <p:spPr>
          <a:xfrm>
            <a:off x="3611880" y="3569208"/>
            <a:ext cx="1371600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93563E1-795F-428F-BAAB-3CB290672B52}"/>
              </a:ext>
            </a:extLst>
          </p:cNvPr>
          <p:cNvCxnSpPr/>
          <p:nvPr/>
        </p:nvCxnSpPr>
        <p:spPr>
          <a:xfrm>
            <a:off x="6069742" y="2478024"/>
            <a:ext cx="1828800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06473-C7D3-49AD-B9CF-7C20A743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458"/>
            <a:ext cx="74866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4000" b="1" dirty="0"/>
              <a:t>How to use infrared spectroscopy to distinguish two compounds with the same chemical formula </a:t>
            </a:r>
            <a:r>
              <a:rPr lang="en-US" altLang="zh-TW" sz="4000" b="1" dirty="0">
                <a:solidFill>
                  <a:srgbClr val="C00000"/>
                </a:solidFill>
              </a:rPr>
              <a:t>C</a:t>
            </a:r>
            <a:r>
              <a:rPr lang="en-US" altLang="zh-TW" sz="4000" b="1" baseline="-25000" dirty="0">
                <a:solidFill>
                  <a:srgbClr val="C00000"/>
                </a:solidFill>
              </a:rPr>
              <a:t>3</a:t>
            </a:r>
            <a:r>
              <a:rPr lang="en-US" altLang="zh-TW" sz="4000" b="1" dirty="0">
                <a:solidFill>
                  <a:srgbClr val="C00000"/>
                </a:solidFill>
              </a:rPr>
              <a:t>H</a:t>
            </a:r>
            <a:r>
              <a:rPr lang="en-US" altLang="zh-TW" sz="4000" b="1" baseline="-25000" dirty="0">
                <a:solidFill>
                  <a:srgbClr val="C00000"/>
                </a:solidFill>
              </a:rPr>
              <a:t>6</a:t>
            </a:r>
            <a:r>
              <a:rPr lang="en-US" altLang="zh-TW" sz="4000" b="1" dirty="0">
                <a:solidFill>
                  <a:srgbClr val="C00000"/>
                </a:solidFill>
              </a:rPr>
              <a:t>O</a:t>
            </a:r>
            <a:r>
              <a:rPr lang="en-US" altLang="zh-TW" sz="4000" b="1" dirty="0"/>
              <a:t>?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7BFA7-3692-4C68-8E68-7E18E96C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81AEA-9FD2-4B69-8485-A26D4898CA2C}"/>
              </a:ext>
            </a:extLst>
          </p:cNvPr>
          <p:cNvSpPr/>
          <p:nvPr/>
        </p:nvSpPr>
        <p:spPr>
          <a:xfrm>
            <a:off x="1898237" y="1640067"/>
            <a:ext cx="230505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/>
              <a:t>Acetone</a:t>
            </a:r>
            <a:endParaRPr lang="zh-TW" altLang="en-US" sz="2800" dirty="0"/>
          </a:p>
          <a:p>
            <a:pPr algn="ctr">
              <a:lnSpc>
                <a:spcPct val="80000"/>
              </a:lnSpc>
            </a:pPr>
            <a:r>
              <a:rPr lang="en-US" altLang="zh-TW" sz="2800" dirty="0"/>
              <a:t>CH</a:t>
            </a:r>
            <a:r>
              <a:rPr lang="en-US" altLang="zh-TW" sz="2800" baseline="-25000" dirty="0"/>
              <a:t>3</a:t>
            </a:r>
            <a:r>
              <a:rPr lang="en-US" altLang="zh-TW" sz="2800" dirty="0"/>
              <a:t>COCH</a:t>
            </a:r>
            <a:r>
              <a:rPr lang="en-US" altLang="zh-TW" sz="2800" baseline="-25000" dirty="0"/>
              <a:t>3</a:t>
            </a:r>
            <a:endParaRPr lang="zh-TW" altLang="en-US" sz="2800" baseline="-25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CD75A1-0E8E-4FF7-894C-C4D2109E8A28}"/>
              </a:ext>
            </a:extLst>
          </p:cNvPr>
          <p:cNvSpPr/>
          <p:nvPr/>
        </p:nvSpPr>
        <p:spPr>
          <a:xfrm>
            <a:off x="4327111" y="1640067"/>
            <a:ext cx="2981325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/>
              <a:t>Prop-2-en-1-ol</a:t>
            </a:r>
            <a:endParaRPr lang="zh-TW" altLang="en-US" sz="2800" dirty="0"/>
          </a:p>
          <a:p>
            <a:pPr algn="ctr">
              <a:lnSpc>
                <a:spcPct val="80000"/>
              </a:lnSpc>
            </a:pPr>
            <a:r>
              <a:rPr lang="en-US" altLang="zh-TW" sz="2800" dirty="0"/>
              <a:t>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C=CHCH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OH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5212B8-7CDF-45F0-975A-02B9249F7A57}"/>
              </a:ext>
            </a:extLst>
          </p:cNvPr>
          <p:cNvSpPr/>
          <p:nvPr/>
        </p:nvSpPr>
        <p:spPr>
          <a:xfrm>
            <a:off x="3788949" y="1787158"/>
            <a:ext cx="952501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3200" i="1" dirty="0"/>
              <a:t>vs</a:t>
            </a:r>
            <a:endParaRPr lang="zh-TW" altLang="en-US" sz="3200" i="1" baseline="-250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FEC415E-C530-4663-A839-0F6037A7668B}"/>
              </a:ext>
            </a:extLst>
          </p:cNvPr>
          <p:cNvCxnSpPr/>
          <p:nvPr/>
        </p:nvCxnSpPr>
        <p:spPr>
          <a:xfrm>
            <a:off x="2905292" y="2166899"/>
            <a:ext cx="276225" cy="0"/>
          </a:xfrm>
          <a:prstGeom prst="line">
            <a:avLst/>
          </a:prstGeom>
          <a:ln w="288925" cap="rnd">
            <a:solidFill>
              <a:srgbClr val="FF0000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C5BEA95-1C3B-414E-89D0-04AB22D7E060}"/>
              </a:ext>
            </a:extLst>
          </p:cNvPr>
          <p:cNvCxnSpPr/>
          <p:nvPr/>
        </p:nvCxnSpPr>
        <p:spPr>
          <a:xfrm>
            <a:off x="5213805" y="2166899"/>
            <a:ext cx="396000" cy="0"/>
          </a:xfrm>
          <a:prstGeom prst="line">
            <a:avLst/>
          </a:prstGeom>
          <a:ln w="288925" cap="rnd">
            <a:solidFill>
              <a:schemeClr val="accent5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B7F84E-1BD1-4057-B0E3-94DF2420220E}"/>
              </a:ext>
            </a:extLst>
          </p:cNvPr>
          <p:cNvCxnSpPr/>
          <p:nvPr/>
        </p:nvCxnSpPr>
        <p:spPr>
          <a:xfrm>
            <a:off x="6504009" y="2166899"/>
            <a:ext cx="324000" cy="0"/>
          </a:xfrm>
          <a:prstGeom prst="line">
            <a:avLst/>
          </a:prstGeom>
          <a:ln w="288925" cap="rnd">
            <a:solidFill>
              <a:schemeClr val="accent6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D0896BF-B141-4FD6-9E4D-ED7CBEC70008}"/>
              </a:ext>
            </a:extLst>
          </p:cNvPr>
          <p:cNvSpPr/>
          <p:nvPr/>
        </p:nvSpPr>
        <p:spPr>
          <a:xfrm>
            <a:off x="962237" y="1982233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8119FF-3F69-4F68-BE4E-3670DCDAB4E6}"/>
              </a:ext>
            </a:extLst>
          </p:cNvPr>
          <p:cNvSpPr/>
          <p:nvPr/>
        </p:nvSpPr>
        <p:spPr>
          <a:xfrm>
            <a:off x="7021285" y="1580485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877F81-BE65-4D25-A26B-9ED4426EC640}"/>
              </a:ext>
            </a:extLst>
          </p:cNvPr>
          <p:cNvSpPr/>
          <p:nvPr/>
        </p:nvSpPr>
        <p:spPr>
          <a:xfrm>
            <a:off x="6984416" y="1938541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3400-3650</a:t>
            </a:r>
            <a:b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(Broad)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C27A765-7AD3-4CEC-BD7B-3FDE70233A5B}"/>
              </a:ext>
            </a:extLst>
          </p:cNvPr>
          <p:cNvGrpSpPr/>
          <p:nvPr/>
        </p:nvGrpSpPr>
        <p:grpSpPr>
          <a:xfrm>
            <a:off x="84490" y="2514190"/>
            <a:ext cx="8720565" cy="3661661"/>
            <a:chOff x="84490" y="2514190"/>
            <a:chExt cx="8720565" cy="366166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E26F66A-1B30-4FB5-A19C-8BB4875699D5}"/>
                </a:ext>
              </a:extLst>
            </p:cNvPr>
            <p:cNvSpPr/>
            <p:nvPr/>
          </p:nvSpPr>
          <p:spPr>
            <a:xfrm>
              <a:off x="993854" y="2670346"/>
              <a:ext cx="7765357" cy="127869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4000">
                  <a:srgbClr val="EEF8FF"/>
                </a:gs>
                <a:gs pos="83000">
                  <a:srgbClr val="E8F6FE"/>
                </a:gs>
                <a:gs pos="100000">
                  <a:srgbClr val="E4F4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96ADE40-CA13-4354-8F6F-9626012F7398}"/>
                </a:ext>
              </a:extLst>
            </p:cNvPr>
            <p:cNvSpPr/>
            <p:nvPr/>
          </p:nvSpPr>
          <p:spPr>
            <a:xfrm>
              <a:off x="1005347" y="4174409"/>
              <a:ext cx="7765357" cy="127869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4000">
                  <a:srgbClr val="EEF8FF"/>
                </a:gs>
                <a:gs pos="83000">
                  <a:srgbClr val="E8F6FE"/>
                </a:gs>
                <a:gs pos="100000">
                  <a:srgbClr val="E4F4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5F60B43-86D3-4EEA-B3FA-46E523962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29" t="26099" r="4325" b="11806"/>
            <a:stretch/>
          </p:blipFill>
          <p:spPr>
            <a:xfrm>
              <a:off x="895663" y="4162219"/>
              <a:ext cx="7860690" cy="1332000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C04BD1-062A-4DD2-8BA4-0DCD1D92BF45}"/>
                </a:ext>
              </a:extLst>
            </p:cNvPr>
            <p:cNvGrpSpPr/>
            <p:nvPr/>
          </p:nvGrpSpPr>
          <p:grpSpPr>
            <a:xfrm>
              <a:off x="627055" y="5453107"/>
              <a:ext cx="8178000" cy="722744"/>
              <a:chOff x="471317" y="5782689"/>
              <a:chExt cx="7967236" cy="722744"/>
            </a:xfrm>
          </p:grpSpPr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51EC322-0A3A-4497-80D7-A4992281A33E}"/>
                  </a:ext>
                </a:extLst>
              </p:cNvPr>
              <p:cNvSpPr txBox="1"/>
              <p:nvPr/>
            </p:nvSpPr>
            <p:spPr>
              <a:xfrm>
                <a:off x="471317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C00000"/>
                    </a:solidFill>
                  </a:rPr>
                  <a:t>4000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1765502-8B22-4B04-99D6-EAA60D940F76}"/>
                  </a:ext>
                </a:extLst>
              </p:cNvPr>
              <p:cNvSpPr txBox="1"/>
              <p:nvPr/>
            </p:nvSpPr>
            <p:spPr>
              <a:xfrm>
                <a:off x="1232820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3500</a:t>
                </a:r>
                <a:endParaRPr lang="zh-TW" altLang="en-US" sz="2000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020219B-9224-4A69-B27C-36033C5B283F}"/>
                  </a:ext>
                </a:extLst>
              </p:cNvPr>
              <p:cNvSpPr txBox="1"/>
              <p:nvPr/>
            </p:nvSpPr>
            <p:spPr>
              <a:xfrm>
                <a:off x="264979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2500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AB702D-10B4-4CE8-8929-B1EC107A4361}"/>
                  </a:ext>
                </a:extLst>
              </p:cNvPr>
              <p:cNvSpPr txBox="1"/>
              <p:nvPr/>
            </p:nvSpPr>
            <p:spPr>
              <a:xfrm>
                <a:off x="192482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3000</a:t>
                </a:r>
                <a:endParaRPr lang="zh-TW" altLang="en-US" sz="20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5C389F7-2AF9-46E9-927B-EA72A18718AA}"/>
                  </a:ext>
                </a:extLst>
              </p:cNvPr>
              <p:cNvSpPr txBox="1"/>
              <p:nvPr/>
            </p:nvSpPr>
            <p:spPr>
              <a:xfrm>
                <a:off x="3410756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2000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EBAD144-701C-4512-95A0-3EFD6D4D06EA}"/>
                  </a:ext>
                </a:extLst>
              </p:cNvPr>
              <p:cNvSpPr txBox="1"/>
              <p:nvPr/>
            </p:nvSpPr>
            <p:spPr>
              <a:xfrm>
                <a:off x="632529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1000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111E4AF-7BAB-4F16-BAA8-D9D8AA9A42B1}"/>
                  </a:ext>
                </a:extLst>
              </p:cNvPr>
              <p:cNvSpPr txBox="1"/>
              <p:nvPr/>
            </p:nvSpPr>
            <p:spPr>
              <a:xfrm>
                <a:off x="7864357" y="5782689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C00000"/>
                    </a:solidFill>
                  </a:rPr>
                  <a:t>500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4F4DF9F-739E-4E4A-BBFF-BC61EE0BCABB}"/>
                  </a:ext>
                </a:extLst>
              </p:cNvPr>
              <p:cNvSpPr txBox="1"/>
              <p:nvPr/>
            </p:nvSpPr>
            <p:spPr>
              <a:xfrm>
                <a:off x="4839971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1500</a:t>
                </a:r>
                <a:endParaRPr lang="zh-TW" altLang="en-US" sz="20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78CF9E3-5442-4F74-A334-D2E39424A911}"/>
                  </a:ext>
                </a:extLst>
              </p:cNvPr>
              <p:cNvSpPr txBox="1"/>
              <p:nvPr/>
            </p:nvSpPr>
            <p:spPr>
              <a:xfrm>
                <a:off x="3101646" y="6074546"/>
                <a:ext cx="270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200" dirty="0"/>
                  <a:t>Wavenumber (</a:t>
                </a:r>
                <a:r>
                  <a:rPr lang="en-US" altLang="zh-TW" sz="2200" i="1" dirty="0"/>
                  <a:t>ṽ</a:t>
                </a:r>
                <a:r>
                  <a:rPr lang="en-US" altLang="zh-TW" sz="2200" dirty="0"/>
                  <a:t>; cm</a:t>
                </a:r>
                <a:r>
                  <a:rPr lang="en-US" altLang="zh-TW" sz="2200" baseline="30000" dirty="0"/>
                  <a:t>-1</a:t>
                </a:r>
                <a:r>
                  <a:rPr lang="en-US" altLang="zh-TW" sz="2200" dirty="0"/>
                  <a:t>)</a:t>
                </a:r>
                <a:endParaRPr lang="zh-TW" altLang="en-US" sz="2200" dirty="0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84012C4-E793-4B35-8807-0733D539C06D}"/>
                </a:ext>
              </a:extLst>
            </p:cNvPr>
            <p:cNvGrpSpPr/>
            <p:nvPr/>
          </p:nvGrpSpPr>
          <p:grpSpPr>
            <a:xfrm>
              <a:off x="84490" y="2514190"/>
              <a:ext cx="897912" cy="3134754"/>
              <a:chOff x="84490" y="2519083"/>
              <a:chExt cx="897912" cy="3134754"/>
            </a:xfrm>
          </p:grpSpPr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2EF8296-DA58-49E5-999B-427AB461E6FB}"/>
                  </a:ext>
                </a:extLst>
              </p:cNvPr>
              <p:cNvSpPr txBox="1"/>
              <p:nvPr/>
            </p:nvSpPr>
            <p:spPr>
              <a:xfrm rot="16200000">
                <a:off x="-743566" y="4072745"/>
                <a:ext cx="20562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0" dirty="0"/>
                  <a:t>Transmittance (%)</a:t>
                </a:r>
                <a:endParaRPr lang="zh-TW" altLang="en-US" sz="2000" dirty="0"/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2D5DDCA-571F-40A0-B1D5-F296FD1909D4}"/>
                  </a:ext>
                </a:extLst>
              </p:cNvPr>
              <p:cNvSpPr txBox="1"/>
              <p:nvPr/>
            </p:nvSpPr>
            <p:spPr>
              <a:xfrm>
                <a:off x="680717" y="3809970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3E82FF3-1990-4860-999B-30F0DFB7F9C7}"/>
                  </a:ext>
                </a:extLst>
              </p:cNvPr>
              <p:cNvSpPr txBox="1"/>
              <p:nvPr/>
            </p:nvSpPr>
            <p:spPr>
              <a:xfrm>
                <a:off x="433763" y="399209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100</a:t>
                </a:r>
                <a:endParaRPr lang="zh-TW" altLang="en-US" dirty="0"/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E06FF09-F756-4B41-87E6-F54C930F9EFB}"/>
                  </a:ext>
                </a:extLst>
              </p:cNvPr>
              <p:cNvSpPr txBox="1"/>
              <p:nvPr/>
            </p:nvSpPr>
            <p:spPr>
              <a:xfrm>
                <a:off x="550783" y="46433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50</a:t>
                </a:r>
                <a:endParaRPr lang="zh-TW" altLang="en-US" dirty="0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030CCB3-1ACE-4E2D-A32D-08E1EDB96F01}"/>
                  </a:ext>
                </a:extLst>
              </p:cNvPr>
              <p:cNvSpPr txBox="1"/>
              <p:nvPr/>
            </p:nvSpPr>
            <p:spPr>
              <a:xfrm>
                <a:off x="667802" y="5284505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535A3EE-3090-498F-9851-3262918B2A56}"/>
                  </a:ext>
                </a:extLst>
              </p:cNvPr>
              <p:cNvSpPr txBox="1"/>
              <p:nvPr/>
            </p:nvSpPr>
            <p:spPr>
              <a:xfrm>
                <a:off x="433763" y="251908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100</a:t>
                </a:r>
                <a:endParaRPr lang="zh-TW" altLang="en-US" dirty="0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DA087D-6BE4-44ED-AE87-284B6906CA7D}"/>
                  </a:ext>
                </a:extLst>
              </p:cNvPr>
              <p:cNvSpPr txBox="1"/>
              <p:nvPr/>
            </p:nvSpPr>
            <p:spPr>
              <a:xfrm>
                <a:off x="550783" y="317034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50</a:t>
                </a:r>
                <a:endParaRPr lang="zh-TW" altLang="en-US" dirty="0"/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0F9F7C1-4D6A-48B8-8DDB-88CF01DBD64B}"/>
                </a:ext>
              </a:extLst>
            </p:cNvPr>
            <p:cNvPicPr>
              <a:picLocks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794" t="27045" r="6023" b="12112"/>
            <a:stretch/>
          </p:blipFill>
          <p:spPr>
            <a:xfrm>
              <a:off x="899579" y="2662108"/>
              <a:ext cx="7765357" cy="1353018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70CC0711-F9A8-4656-89B3-C3335764C464}"/>
                </a:ext>
              </a:extLst>
            </p:cNvPr>
            <p:cNvGrpSpPr/>
            <p:nvPr/>
          </p:nvGrpSpPr>
          <p:grpSpPr>
            <a:xfrm>
              <a:off x="2676848" y="2740955"/>
              <a:ext cx="2710698" cy="2712152"/>
              <a:chOff x="2835096" y="2321957"/>
              <a:chExt cx="2656702" cy="2971705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AB2AB3AE-0B47-4653-8B5D-2C0A14A53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798" y="2321957"/>
                <a:ext cx="0" cy="2971705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9F4F4159-FA28-4885-B5C9-1A8E446106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5096" y="2321957"/>
                <a:ext cx="0" cy="2951647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2587FFF-5DED-4BB2-8B72-C18A2C2B3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300" y="392614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0599C60-CB5B-4C1C-AD03-448D21C88D55}"/>
              </a:ext>
            </a:extLst>
          </p:cNvPr>
          <p:cNvSpPr/>
          <p:nvPr/>
        </p:nvSpPr>
        <p:spPr>
          <a:xfrm>
            <a:off x="1120536" y="3521715"/>
            <a:ext cx="2314095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Prop-2-en-1-ol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34BBAA-4639-43C2-9AF5-6F996AB28D4F}"/>
              </a:ext>
            </a:extLst>
          </p:cNvPr>
          <p:cNvSpPr/>
          <p:nvPr/>
        </p:nvSpPr>
        <p:spPr>
          <a:xfrm>
            <a:off x="1136781" y="5013054"/>
            <a:ext cx="2305050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Acetone</a:t>
            </a:r>
            <a:endParaRPr lang="zh-TW" altLang="en-US" sz="28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0C7B9A6-06C6-4CC0-B1D1-FC37F2A01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221" y="239918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3E21A92-A857-4E53-99D7-E7851E79A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722" y="239271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  <a:ea typeface="微軟正黑體"/>
              </a:rPr>
              <a:t> </a:t>
            </a:r>
            <a:endParaRPr lang="zh-TW" altLang="en-US" sz="3600" dirty="0">
              <a:solidFill>
                <a:schemeClr val="accent6">
                  <a:lumMod val="75000"/>
                </a:schemeClr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480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47" grpId="0"/>
      <p:bldP spid="52" grpId="0"/>
      <p:bldP spid="53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1FDC8-1536-475F-B373-E3BCFC3E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66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How to predict the structure based on infrared spectroscopy?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893DDD-5A58-4B6B-AF7D-2E5FE765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Picture 1" descr="10p341_f17.jpg">
            <a:extLst>
              <a:ext uri="{FF2B5EF4-FFF2-40B4-BE49-F238E27FC236}">
                <a16:creationId xmlns:a16="http://schemas.microsoft.com/office/drawing/2014/main" id="{013DBF7B-4F2D-484B-A29D-DA1836D06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b="20799"/>
          <a:stretch/>
        </p:blipFill>
        <p:spPr bwMode="auto">
          <a:xfrm>
            <a:off x="828417" y="1455991"/>
            <a:ext cx="7886700" cy="227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308C651-12A9-45DD-8F24-B3AE6E54BE95}"/>
              </a:ext>
            </a:extLst>
          </p:cNvPr>
          <p:cNvGrpSpPr/>
          <p:nvPr/>
        </p:nvGrpSpPr>
        <p:grpSpPr>
          <a:xfrm>
            <a:off x="602798" y="3645624"/>
            <a:ext cx="8119635" cy="750176"/>
            <a:chOff x="553451" y="5782689"/>
            <a:chExt cx="7910374" cy="750176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2A71F8C-8087-421F-AC4C-625384F7D61D}"/>
                </a:ext>
              </a:extLst>
            </p:cNvPr>
            <p:cNvSpPr txBox="1"/>
            <p:nvPr/>
          </p:nvSpPr>
          <p:spPr>
            <a:xfrm>
              <a:off x="55345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7DED974-73A4-49FF-AE05-7EC45A636BE5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9317128-DC91-422A-A2CC-6745ABF64857}"/>
                </a:ext>
              </a:extLst>
            </p:cNvPr>
            <p:cNvSpPr txBox="1"/>
            <p:nvPr/>
          </p:nvSpPr>
          <p:spPr>
            <a:xfrm>
              <a:off x="261820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B29F536-5523-4E1A-BE0B-4B58B2B2765C}"/>
                </a:ext>
              </a:extLst>
            </p:cNvPr>
            <p:cNvSpPr txBox="1"/>
            <p:nvPr/>
          </p:nvSpPr>
          <p:spPr>
            <a:xfrm>
              <a:off x="191218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9163366-5A74-4DB1-BC1F-D89B872E15A1}"/>
                </a:ext>
              </a:extLst>
            </p:cNvPr>
            <p:cNvSpPr txBox="1"/>
            <p:nvPr/>
          </p:nvSpPr>
          <p:spPr>
            <a:xfrm>
              <a:off x="344234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DE2C4ED-D999-42A3-BCA0-0351363107EB}"/>
                </a:ext>
              </a:extLst>
            </p:cNvPr>
            <p:cNvSpPr txBox="1"/>
            <p:nvPr/>
          </p:nvSpPr>
          <p:spPr>
            <a:xfrm>
              <a:off x="556714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6FDE87D-BEF4-4DFA-BA30-84D9DC922F4D}"/>
                </a:ext>
              </a:extLst>
            </p:cNvPr>
            <p:cNvSpPr txBox="1"/>
            <p:nvPr/>
          </p:nvSpPr>
          <p:spPr>
            <a:xfrm>
              <a:off x="7889629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2AF3D9-EA36-4986-861C-2915AE4F1EF2}"/>
                </a:ext>
              </a:extLst>
            </p:cNvPr>
            <p:cNvSpPr txBox="1"/>
            <p:nvPr/>
          </p:nvSpPr>
          <p:spPr>
            <a:xfrm>
              <a:off x="45303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74D4FB1-B411-4D1F-8527-E4344B00B635}"/>
                </a:ext>
              </a:extLst>
            </p:cNvPr>
            <p:cNvSpPr txBox="1"/>
            <p:nvPr/>
          </p:nvSpPr>
          <p:spPr>
            <a:xfrm>
              <a:off x="3101646" y="6101978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D351C18-1EC7-456F-B29D-91A49ADFBA98}"/>
              </a:ext>
            </a:extLst>
          </p:cNvPr>
          <p:cNvGrpSpPr/>
          <p:nvPr/>
        </p:nvGrpSpPr>
        <p:grpSpPr>
          <a:xfrm>
            <a:off x="136170" y="1362927"/>
            <a:ext cx="782819" cy="2420241"/>
            <a:chOff x="244732" y="3233596"/>
            <a:chExt cx="782819" cy="2420241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3DECFA2-7221-4660-B55C-60364E5F9B32}"/>
                </a:ext>
              </a:extLst>
            </p:cNvPr>
            <p:cNvSpPr txBox="1"/>
            <p:nvPr/>
          </p:nvSpPr>
          <p:spPr>
            <a:xfrm rot="16200000">
              <a:off x="-583324" y="4347424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BC83C1E-2F5A-4F04-9EC0-BD983436991F}"/>
                </a:ext>
              </a:extLst>
            </p:cNvPr>
            <p:cNvSpPr txBox="1"/>
            <p:nvPr/>
          </p:nvSpPr>
          <p:spPr>
            <a:xfrm>
              <a:off x="608847" y="36356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E99C49-A5C5-45E4-9578-51AF95350131}"/>
                </a:ext>
              </a:extLst>
            </p:cNvPr>
            <p:cNvSpPr txBox="1"/>
            <p:nvPr/>
          </p:nvSpPr>
          <p:spPr>
            <a:xfrm>
              <a:off x="608847" y="44600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806483E-9DE5-490B-A5E5-F3BBED23A521}"/>
                </a:ext>
              </a:extLst>
            </p:cNvPr>
            <p:cNvSpPr txBox="1"/>
            <p:nvPr/>
          </p:nvSpPr>
          <p:spPr>
            <a:xfrm>
              <a:off x="725866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6901516-68C9-457D-B320-7722666D65D6}"/>
                </a:ext>
              </a:extLst>
            </p:cNvPr>
            <p:cNvSpPr txBox="1"/>
            <p:nvPr/>
          </p:nvSpPr>
          <p:spPr>
            <a:xfrm>
              <a:off x="608847" y="48723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38B4F2-FEB3-4DEF-99BC-96519CB50A5D}"/>
                </a:ext>
              </a:extLst>
            </p:cNvPr>
            <p:cNvSpPr txBox="1"/>
            <p:nvPr/>
          </p:nvSpPr>
          <p:spPr>
            <a:xfrm>
              <a:off x="608847" y="40478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60</a:t>
              </a:r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451493-D6B3-440B-A490-15428C69A6AE}"/>
                </a:ext>
              </a:extLst>
            </p:cNvPr>
            <p:cNvSpPr txBox="1"/>
            <p:nvPr/>
          </p:nvSpPr>
          <p:spPr>
            <a:xfrm>
              <a:off x="491827" y="323359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D857DEB-6391-4319-924C-BC76084AA501}"/>
              </a:ext>
            </a:extLst>
          </p:cNvPr>
          <p:cNvGrpSpPr/>
          <p:nvPr/>
        </p:nvGrpSpPr>
        <p:grpSpPr>
          <a:xfrm>
            <a:off x="2627870" y="1626118"/>
            <a:ext cx="2441640" cy="1902917"/>
            <a:chOff x="2835096" y="2321957"/>
            <a:chExt cx="2656702" cy="297170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8108697-08EA-4849-9C08-20E24BC85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6C2B53A-A41A-4D3B-94D3-EDA49F6CE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5D3DD939-EFAA-4DF6-BB56-AD1A434A979B}"/>
              </a:ext>
            </a:extLst>
          </p:cNvPr>
          <p:cNvSpPr/>
          <p:nvPr/>
        </p:nvSpPr>
        <p:spPr>
          <a:xfrm>
            <a:off x="3645337" y="2956754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Strong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B3CC83-35F4-47FD-8F54-6E18D2D987B4}"/>
              </a:ext>
            </a:extLst>
          </p:cNvPr>
          <p:cNvSpPr/>
          <p:nvPr/>
        </p:nvSpPr>
        <p:spPr>
          <a:xfrm>
            <a:off x="5049473" y="2658282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</a:t>
            </a:r>
            <a:b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bonds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E42913-09F3-442C-8801-2C83934BB3D1}"/>
              </a:ext>
            </a:extLst>
          </p:cNvPr>
          <p:cNvSpPr/>
          <p:nvPr/>
        </p:nvSpPr>
        <p:spPr>
          <a:xfrm>
            <a:off x="4259190" y="2250053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 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Ring</a:t>
            </a:r>
            <a:b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bonds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0CF4E08-EB8F-4B03-9820-F018D8246CD3}"/>
              </a:ext>
            </a:extLst>
          </p:cNvPr>
          <p:cNvSpPr/>
          <p:nvPr/>
        </p:nvSpPr>
        <p:spPr>
          <a:xfrm>
            <a:off x="1877950" y="2633589"/>
            <a:ext cx="598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sp2</a:t>
            </a:r>
            <a:b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C-H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0119771-AF59-476C-BB18-056085EAAA4F}"/>
              </a:ext>
            </a:extLst>
          </p:cNvPr>
          <p:cNvSpPr/>
          <p:nvPr/>
        </p:nvSpPr>
        <p:spPr>
          <a:xfrm>
            <a:off x="6414555" y="4661470"/>
            <a:ext cx="1306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Aldehyde</a:t>
            </a:r>
          </a:p>
        </p:txBody>
      </p:sp>
      <p:pic>
        <p:nvPicPr>
          <p:cNvPr id="40" name="Picture 1" descr="10p341_u01.jpg">
            <a:extLst>
              <a:ext uri="{FF2B5EF4-FFF2-40B4-BE49-F238E27FC236}">
                <a16:creationId xmlns:a16="http://schemas.microsoft.com/office/drawing/2014/main" id="{6DFF5B17-6685-4955-972C-48C560B6C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1" b="3581"/>
          <a:stretch/>
        </p:blipFill>
        <p:spPr bwMode="auto">
          <a:xfrm>
            <a:off x="4509940" y="4438604"/>
            <a:ext cx="1904615" cy="1440251"/>
          </a:xfrm>
          <a:prstGeom prst="rect">
            <a:avLst/>
          </a:prstGeom>
          <a:noFill/>
          <a:ln w="288925" cap="rnd">
            <a:noFill/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59A33F9-5B4F-4C1A-9046-6D993651B77A}"/>
              </a:ext>
            </a:extLst>
          </p:cNvPr>
          <p:cNvSpPr/>
          <p:nvPr/>
        </p:nvSpPr>
        <p:spPr>
          <a:xfrm>
            <a:off x="5391874" y="5375577"/>
            <a:ext cx="1827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Aromatic ring</a:t>
            </a: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C4F7F77F-A792-4305-819C-5EE84924E429}"/>
              </a:ext>
            </a:extLst>
          </p:cNvPr>
          <p:cNvSpPr/>
          <p:nvPr/>
        </p:nvSpPr>
        <p:spPr>
          <a:xfrm>
            <a:off x="6084196" y="4561338"/>
            <a:ext cx="156456" cy="424170"/>
          </a:xfrm>
          <a:custGeom>
            <a:avLst/>
            <a:gdLst>
              <a:gd name="connsiteX0" fmla="*/ 0 w 156456"/>
              <a:gd name="connsiteY0" fmla="*/ 0 h 424170"/>
              <a:gd name="connsiteX1" fmla="*/ 10430 w 156456"/>
              <a:gd name="connsiteY1" fmla="*/ 417217 h 424170"/>
              <a:gd name="connsiteX2" fmla="*/ 156456 w 156456"/>
              <a:gd name="connsiteY2" fmla="*/ 424170 h 42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456" h="424170">
                <a:moveTo>
                  <a:pt x="0" y="0"/>
                </a:moveTo>
                <a:lnTo>
                  <a:pt x="10430" y="417217"/>
                </a:lnTo>
                <a:lnTo>
                  <a:pt x="156456" y="424170"/>
                </a:lnTo>
              </a:path>
            </a:pathLst>
          </a:custGeom>
          <a:noFill/>
          <a:ln w="288925" cap="rnd">
            <a:solidFill>
              <a:schemeClr val="accent6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5CEE25C-69E0-4C6C-8DE7-F9E3A0C241A8}"/>
              </a:ext>
            </a:extLst>
          </p:cNvPr>
          <p:cNvSpPr txBox="1"/>
          <p:nvPr/>
        </p:nvSpPr>
        <p:spPr>
          <a:xfrm>
            <a:off x="1274614" y="4544636"/>
            <a:ext cx="2891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The table will be given in my test.  Learn how to find the needed info from the table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AB0206D-73A3-42B6-A007-5C336E1A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75" y="115660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400948-5F94-4F52-85B0-665D49D6B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362" y="119925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D0B664C-F16A-48C2-8DF7-9B1E92410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49" y="124190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7CC9F7A-9366-4B56-9B1A-BAA3D26F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680" y="128526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D1853C-D101-4747-B2E7-F380A12C4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162" y="147474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6239338-85A0-422E-847A-D1AB73AC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700" y="132653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C5DF3DB-7CF7-4486-974D-BB69361C8907}"/>
              </a:ext>
            </a:extLst>
          </p:cNvPr>
          <p:cNvCxnSpPr/>
          <p:nvPr/>
        </p:nvCxnSpPr>
        <p:spPr>
          <a:xfrm>
            <a:off x="5230631" y="1605697"/>
            <a:ext cx="3371203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1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9" grpId="0"/>
      <p:bldP spid="38" grpId="0"/>
      <p:bldP spid="41" grpId="0" animBg="1"/>
      <p:bldP spid="37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1AC769-8C04-4D00-BAAC-FDDC2B72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36799"/>
              </p:ext>
            </p:extLst>
          </p:nvPr>
        </p:nvGraphicFramePr>
        <p:xfrm>
          <a:off x="622346" y="1495278"/>
          <a:ext cx="8004041" cy="2393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5526">
                  <a:extLst>
                    <a:ext uri="{9D8B030D-6E8A-4147-A177-3AD203B41FA5}">
                      <a16:colId xmlns:a16="http://schemas.microsoft.com/office/drawing/2014/main" val="269830756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5418342"/>
                    </a:ext>
                  </a:extLst>
                </a:gridCol>
                <a:gridCol w="2701075">
                  <a:extLst>
                    <a:ext uri="{9D8B030D-6E8A-4147-A177-3AD203B41FA5}">
                      <a16:colId xmlns:a16="http://schemas.microsoft.com/office/drawing/2014/main" val="1767920451"/>
                    </a:ext>
                  </a:extLst>
                </a:gridCol>
              </a:tblGrid>
              <a:tr h="50874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Technique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Electromagnetic radiation</a:t>
                      </a:r>
                      <a:endParaRPr lang="zh-TW" alt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66795"/>
                  </a:ext>
                </a:extLst>
              </a:tr>
              <a:tr h="293722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Infrared spectrometry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Infrared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i="0" dirty="0"/>
                        <a:t>Covalent</a:t>
                      </a:r>
                      <a:r>
                        <a:rPr lang="en-US" altLang="zh-TW" sz="2400" dirty="0"/>
                        <a:t> bonds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204772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Ultraviolet spectroscopy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Ultraviolet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 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 transitions</a:t>
                      </a:r>
                      <a:endParaRPr lang="zh-TW" altLang="en-US" sz="2400" i="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82386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Nuclear magnetic resonance spectroscopy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Radio wave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Atomic nuclei in magnetic field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7816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96" y="216190"/>
            <a:ext cx="7734743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i="1" dirty="0">
                <a:latin typeface="+mn-lt"/>
              </a:rPr>
              <a:t>Spectroscopic analyses of organic compounds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80AA2F-D5B6-4969-A2F9-CC1F22629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33" b="50792"/>
          <a:stretch/>
        </p:blipFill>
        <p:spPr>
          <a:xfrm>
            <a:off x="682960" y="4415254"/>
            <a:ext cx="7882811" cy="1103870"/>
          </a:xfrm>
          <a:prstGeom prst="rect">
            <a:avLst/>
          </a:prstGeom>
        </p:spPr>
      </p:pic>
      <p:pic>
        <p:nvPicPr>
          <p:cNvPr id="9" name="Picture 1" descr="10p330_f10.jpg">
            <a:extLst>
              <a:ext uri="{FF2B5EF4-FFF2-40B4-BE49-F238E27FC236}">
                <a16:creationId xmlns:a16="http://schemas.microsoft.com/office/drawing/2014/main" id="{D6321B49-98C8-45D5-9263-79CC0F2E3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1062678" y="3982768"/>
            <a:ext cx="3954163" cy="47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3CFD77-035D-4B34-8312-5DB6B183C9B6}"/>
              </a:ext>
            </a:extLst>
          </p:cNvPr>
          <p:cNvSpPr txBox="1"/>
          <p:nvPr/>
        </p:nvSpPr>
        <p:spPr>
          <a:xfrm>
            <a:off x="6403008" y="40315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Frequency (</a:t>
            </a:r>
            <a:r>
              <a:rPr lang="el-GR" altLang="zh-TW" i="1" dirty="0"/>
              <a:t>ν</a:t>
            </a:r>
            <a:r>
              <a:rPr lang="en-US" altLang="zh-TW" i="1" dirty="0"/>
              <a:t>) in Hz</a:t>
            </a:r>
            <a:endParaRPr lang="zh-TW" altLang="en-US" i="1" dirty="0"/>
          </a:p>
        </p:txBody>
      </p:sp>
      <p:pic>
        <p:nvPicPr>
          <p:cNvPr id="10" name="Picture 1" descr="10p330_f10.jpg">
            <a:extLst>
              <a:ext uri="{FF2B5EF4-FFF2-40B4-BE49-F238E27FC236}">
                <a16:creationId xmlns:a16="http://schemas.microsoft.com/office/drawing/2014/main" id="{A8C87AD3-F401-40A6-8FCF-B8A888D19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5" b="17764"/>
          <a:stretch/>
        </p:blipFill>
        <p:spPr bwMode="auto">
          <a:xfrm>
            <a:off x="1079153" y="5615896"/>
            <a:ext cx="4399004" cy="2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0D7CA9-567E-4E5B-AF74-262127AE5C89}"/>
              </a:ext>
            </a:extLst>
          </p:cNvPr>
          <p:cNvCxnSpPr>
            <a:cxnSpLocks/>
          </p:cNvCxnSpPr>
          <p:nvPr/>
        </p:nvCxnSpPr>
        <p:spPr>
          <a:xfrm flipV="1">
            <a:off x="1849777" y="5451932"/>
            <a:ext cx="2400947" cy="11914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" descr="10p330_f10.jpg">
            <a:extLst>
              <a:ext uri="{FF2B5EF4-FFF2-40B4-BE49-F238E27FC236}">
                <a16:creationId xmlns:a16="http://schemas.microsoft.com/office/drawing/2014/main" id="{0C24058D-29C0-4DEB-89AF-FB89FF84E0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65893" r="49176" b="29450"/>
          <a:stretch/>
        </p:blipFill>
        <p:spPr bwMode="auto">
          <a:xfrm>
            <a:off x="2791916" y="5935726"/>
            <a:ext cx="681644" cy="20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7485B4D-BCAC-4EC3-848F-967A60771263}"/>
              </a:ext>
            </a:extLst>
          </p:cNvPr>
          <p:cNvSpPr txBox="1"/>
          <p:nvPr/>
        </p:nvSpPr>
        <p:spPr>
          <a:xfrm>
            <a:off x="863606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Comic Sans MS" panose="030F0702030302020204" pitchFamily="66" charset="0"/>
              </a:rPr>
              <a:t>380 nm</a:t>
            </a:r>
            <a:endParaRPr lang="zh-TW" altLang="en-US" sz="1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9B81EA-E877-4252-B84D-BF4FD013D72B}"/>
              </a:ext>
            </a:extLst>
          </p:cNvPr>
          <p:cNvSpPr txBox="1"/>
          <p:nvPr/>
        </p:nvSpPr>
        <p:spPr>
          <a:xfrm>
            <a:off x="4524525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780 nm</a:t>
            </a:r>
            <a:endParaRPr lang="zh-TW" alt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F87EE4-DF19-4DBB-8C8A-987F0884371E}"/>
              </a:ext>
            </a:extLst>
          </p:cNvPr>
          <p:cNvSpPr txBox="1"/>
          <p:nvPr/>
        </p:nvSpPr>
        <p:spPr>
          <a:xfrm>
            <a:off x="6231235" y="5451931"/>
            <a:ext cx="24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Wavelength (</a:t>
            </a:r>
            <a:r>
              <a:rPr lang="el-GR" altLang="zh-TW" i="1" dirty="0"/>
              <a:t>λ</a:t>
            </a:r>
            <a:r>
              <a:rPr lang="en-US" altLang="zh-TW" i="1" dirty="0"/>
              <a:t>) in m</a:t>
            </a:r>
            <a:endParaRPr lang="zh-TW" altLang="en-US" i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6BA4F24-4001-410C-9C4E-8BFD80C89B84}"/>
              </a:ext>
            </a:extLst>
          </p:cNvPr>
          <p:cNvCxnSpPr>
            <a:cxnSpLocks/>
          </p:cNvCxnSpPr>
          <p:nvPr/>
        </p:nvCxnSpPr>
        <p:spPr>
          <a:xfrm>
            <a:off x="7801232" y="4684447"/>
            <a:ext cx="690507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5A4546F-C934-4304-9034-74968D18362E}"/>
              </a:ext>
            </a:extLst>
          </p:cNvPr>
          <p:cNvCxnSpPr>
            <a:cxnSpLocks/>
          </p:cNvCxnSpPr>
          <p:nvPr/>
        </p:nvCxnSpPr>
        <p:spPr>
          <a:xfrm>
            <a:off x="4475097" y="4684447"/>
            <a:ext cx="1459172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1865888-20C9-4C51-AC9E-2A44EAC30F1C}"/>
              </a:ext>
            </a:extLst>
          </p:cNvPr>
          <p:cNvCxnSpPr>
            <a:cxnSpLocks/>
          </p:cNvCxnSpPr>
          <p:nvPr/>
        </p:nvCxnSpPr>
        <p:spPr>
          <a:xfrm>
            <a:off x="3340228" y="4684447"/>
            <a:ext cx="914400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91FF70-E4AD-48F3-9306-1D273AE6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924" y="4177445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14ED2C-3D64-4C00-A7A9-F744DC4EA796}"/>
              </a:ext>
            </a:extLst>
          </p:cNvPr>
          <p:cNvSpPr txBox="1"/>
          <p:nvPr/>
        </p:nvSpPr>
        <p:spPr>
          <a:xfrm>
            <a:off x="32138" y="-15101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= S2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0423E53-DB47-414D-A01A-5CC32A324685}"/>
              </a:ext>
            </a:extLst>
          </p:cNvPr>
          <p:cNvCxnSpPr/>
          <p:nvPr/>
        </p:nvCxnSpPr>
        <p:spPr>
          <a:xfrm>
            <a:off x="3604610" y="2886456"/>
            <a:ext cx="1920240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847C729-4D1F-47AC-A72D-73C954318204}"/>
              </a:ext>
            </a:extLst>
          </p:cNvPr>
          <p:cNvCxnSpPr/>
          <p:nvPr/>
        </p:nvCxnSpPr>
        <p:spPr>
          <a:xfrm>
            <a:off x="6061165" y="3166872"/>
            <a:ext cx="1920240" cy="0"/>
          </a:xfrm>
          <a:prstGeom prst="line">
            <a:avLst/>
          </a:prstGeom>
          <a:ln w="63500" cap="rnd">
            <a:solidFill>
              <a:srgbClr val="0070C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3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圖片 59">
            <a:extLst>
              <a:ext uri="{FF2B5EF4-FFF2-40B4-BE49-F238E27FC236}">
                <a16:creationId xmlns:a16="http://schemas.microsoft.com/office/drawing/2014/main" id="{2F1C22B5-8A01-43C9-A3F3-C9B7E5D8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172" y="1623348"/>
            <a:ext cx="4743099" cy="6096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412F65-CF44-41D2-B1C3-635B64D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44" y="313765"/>
            <a:ext cx="7886700" cy="906675"/>
          </a:xfrm>
        </p:spPr>
        <p:txBody>
          <a:bodyPr/>
          <a:lstStyle/>
          <a:p>
            <a:pPr algn="ctr"/>
            <a:r>
              <a:rPr lang="en-US" altLang="zh-TW" b="1" i="1" dirty="0">
                <a:latin typeface="+mn-lt"/>
              </a:rPr>
              <a:t>Ultraviolet spectroscopy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86C6F0-B59B-4957-B835-D9D89870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09069-4DAF-4CC4-87C6-33D47CC61A08}"/>
              </a:ext>
            </a:extLst>
          </p:cNvPr>
          <p:cNvSpPr txBox="1"/>
          <p:nvPr/>
        </p:nvSpPr>
        <p:spPr>
          <a:xfrm>
            <a:off x="6466589" y="2175107"/>
            <a:ext cx="246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; m)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C2565-6CA8-4E85-9204-EE7142EEE20D}"/>
              </a:ext>
            </a:extLst>
          </p:cNvPr>
          <p:cNvSpPr txBox="1"/>
          <p:nvPr/>
        </p:nvSpPr>
        <p:spPr>
          <a:xfrm>
            <a:off x="6606188" y="1020460"/>
            <a:ext cx="2085298" cy="9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(</a:t>
            </a:r>
            <a:r>
              <a:rPr lang="el-GR" altLang="zh-TW" sz="2400" i="1" dirty="0"/>
              <a:t>ν</a:t>
            </a:r>
            <a:r>
              <a:rPr lang="en-US" altLang="zh-TW" sz="2400" dirty="0"/>
              <a:t>; 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/>
              <a:t>Frequency </a:t>
            </a:r>
            <a:br>
              <a:rPr lang="en-US" altLang="zh-TW" sz="2400" dirty="0"/>
            </a:br>
            <a:endParaRPr lang="zh-TW" altLang="en-US" sz="2400" dirty="0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DE49F0F-E9D3-4EC9-92C8-681367D11037}"/>
              </a:ext>
            </a:extLst>
          </p:cNvPr>
          <p:cNvGrpSpPr/>
          <p:nvPr/>
        </p:nvGrpSpPr>
        <p:grpSpPr>
          <a:xfrm>
            <a:off x="296230" y="2843993"/>
            <a:ext cx="956861" cy="2106642"/>
            <a:chOff x="140782" y="3026873"/>
            <a:chExt cx="956861" cy="210664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3008C74-62E5-49A8-AA40-BD134C5D23D4}"/>
                </a:ext>
              </a:extLst>
            </p:cNvPr>
            <p:cNvSpPr txBox="1"/>
            <p:nvPr/>
          </p:nvSpPr>
          <p:spPr>
            <a:xfrm rot="16200000">
              <a:off x="-656496" y="3874571"/>
              <a:ext cx="2056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i="1" dirty="0"/>
                <a:t>Absorbance</a:t>
              </a:r>
              <a:endParaRPr lang="zh-TW" altLang="en-US" sz="2400" i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FDB8709-98B7-4764-920C-A56279707BB8}"/>
                </a:ext>
              </a:extLst>
            </p:cNvPr>
            <p:cNvSpPr txBox="1"/>
            <p:nvPr/>
          </p:nvSpPr>
          <p:spPr>
            <a:xfrm>
              <a:off x="621231" y="302687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82CF7C0-05B8-4488-BE07-E263245EE423}"/>
                </a:ext>
              </a:extLst>
            </p:cNvPr>
            <p:cNvSpPr txBox="1"/>
            <p:nvPr/>
          </p:nvSpPr>
          <p:spPr>
            <a:xfrm>
              <a:off x="621231" y="3349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0.8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6C2530-9920-4C92-9EAD-D18018B5B147}"/>
                </a:ext>
              </a:extLst>
            </p:cNvPr>
            <p:cNvSpPr txBox="1"/>
            <p:nvPr/>
          </p:nvSpPr>
          <p:spPr>
            <a:xfrm>
              <a:off x="621231" y="36971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0.6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C231EA-D746-4FB6-9862-16416380111A}"/>
                </a:ext>
              </a:extLst>
            </p:cNvPr>
            <p:cNvSpPr txBox="1"/>
            <p:nvPr/>
          </p:nvSpPr>
          <p:spPr>
            <a:xfrm>
              <a:off x="621230" y="405294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0.4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E1FF9AF-FEE2-4610-9531-F6F6CD99319E}"/>
                </a:ext>
              </a:extLst>
            </p:cNvPr>
            <p:cNvSpPr txBox="1"/>
            <p:nvPr/>
          </p:nvSpPr>
          <p:spPr>
            <a:xfrm>
              <a:off x="621230" y="4392219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0.2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72B96ED-4570-49D9-AF89-164FBC37857C}"/>
                </a:ext>
              </a:extLst>
            </p:cNvPr>
            <p:cNvSpPr txBox="1"/>
            <p:nvPr/>
          </p:nvSpPr>
          <p:spPr>
            <a:xfrm>
              <a:off x="621230" y="471311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AF76B1-A816-48A2-BA14-6E15B1908BE2}"/>
              </a:ext>
            </a:extLst>
          </p:cNvPr>
          <p:cNvSpPr txBox="1"/>
          <p:nvPr/>
        </p:nvSpPr>
        <p:spPr>
          <a:xfrm>
            <a:off x="2115881" y="1233994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16</a:t>
            </a:r>
            <a:endParaRPr lang="zh-TW" altLang="en-US" sz="2600" baseline="30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9EBB81-E767-4BC5-AF10-03B5F9439716}"/>
              </a:ext>
            </a:extLst>
          </p:cNvPr>
          <p:cNvSpPr txBox="1"/>
          <p:nvPr/>
        </p:nvSpPr>
        <p:spPr>
          <a:xfrm>
            <a:off x="4099453" y="1256652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15</a:t>
            </a:r>
            <a:endParaRPr lang="zh-TW" altLang="en-US" sz="2600" baseline="30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6DF3A1-2139-4988-B1FC-0EA317E9DF03}"/>
              </a:ext>
            </a:extLst>
          </p:cNvPr>
          <p:cNvSpPr txBox="1"/>
          <p:nvPr/>
        </p:nvSpPr>
        <p:spPr>
          <a:xfrm>
            <a:off x="5921619" y="1276124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14</a:t>
            </a:r>
            <a:endParaRPr lang="zh-TW" altLang="en-US" sz="2600" baseline="30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0C81C7-9ED8-458E-88FD-5C5E3156A4DB}"/>
              </a:ext>
            </a:extLst>
          </p:cNvPr>
          <p:cNvSpPr txBox="1"/>
          <p:nvPr/>
        </p:nvSpPr>
        <p:spPr>
          <a:xfrm>
            <a:off x="1408754" y="2133539"/>
            <a:ext cx="700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-8</a:t>
            </a:r>
            <a:endParaRPr lang="zh-TW" altLang="en-US" sz="2600" baseline="30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DB950D-71C4-4E24-ADF1-C62AF68183EB}"/>
              </a:ext>
            </a:extLst>
          </p:cNvPr>
          <p:cNvSpPr txBox="1"/>
          <p:nvPr/>
        </p:nvSpPr>
        <p:spPr>
          <a:xfrm>
            <a:off x="3432301" y="2133539"/>
            <a:ext cx="7008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-7</a:t>
            </a:r>
            <a:endParaRPr lang="zh-TW" altLang="en-US" sz="2600" baseline="30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226B6A-D2E9-45ED-A52D-92579D5AB2D4}"/>
              </a:ext>
            </a:extLst>
          </p:cNvPr>
          <p:cNvSpPr txBox="1"/>
          <p:nvPr/>
        </p:nvSpPr>
        <p:spPr>
          <a:xfrm>
            <a:off x="5386441" y="2133539"/>
            <a:ext cx="700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-6</a:t>
            </a:r>
            <a:endParaRPr lang="zh-TW" altLang="en-US" sz="2600" baseline="30000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9141407-FB72-486D-B7D6-C5471E230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539" y="1965304"/>
            <a:ext cx="2092947" cy="23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/>
              <p:nvPr/>
            </p:nvSpPr>
            <p:spPr>
              <a:xfrm>
                <a:off x="6944445" y="1554904"/>
                <a:ext cx="1323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TW" sz="2400" dirty="0"/>
                  <a:t> Energy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45" y="1554904"/>
                <a:ext cx="1323376" cy="461665"/>
              </a:xfrm>
              <a:prstGeom prst="rect">
                <a:avLst/>
              </a:prstGeom>
              <a:blipFill>
                <a:blip r:embed="rId5"/>
                <a:stretch>
                  <a:fillRect t="-10526" r="-599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FDBE5A-1B3D-4E33-82BD-B61568140E78}"/>
              </a:ext>
            </a:extLst>
          </p:cNvPr>
          <p:cNvSpPr txBox="1"/>
          <p:nvPr/>
        </p:nvSpPr>
        <p:spPr>
          <a:xfrm>
            <a:off x="1036780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200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8E982D-F97F-49AC-8709-012534B1D83A}"/>
              </a:ext>
            </a:extLst>
          </p:cNvPr>
          <p:cNvSpPr txBox="1"/>
          <p:nvPr/>
        </p:nvSpPr>
        <p:spPr>
          <a:xfrm>
            <a:off x="1771453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220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98E6485-ECD8-4751-900F-EF6229FF5C79}"/>
              </a:ext>
            </a:extLst>
          </p:cNvPr>
          <p:cNvSpPr txBox="1"/>
          <p:nvPr/>
        </p:nvSpPr>
        <p:spPr>
          <a:xfrm>
            <a:off x="8383511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400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4590D05-74CD-44B9-8108-CF236B23E0A4}"/>
              </a:ext>
            </a:extLst>
          </p:cNvPr>
          <p:cNvSpPr txBox="1"/>
          <p:nvPr/>
        </p:nvSpPr>
        <p:spPr>
          <a:xfrm>
            <a:off x="3860719" y="5126770"/>
            <a:ext cx="2152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Wavelength (nm)</a:t>
            </a:r>
            <a:endParaRPr lang="zh-TW" altLang="en-US" sz="2200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19653B1-6DBD-4F89-8856-8125EE2FCC7D}"/>
              </a:ext>
            </a:extLst>
          </p:cNvPr>
          <p:cNvCxnSpPr>
            <a:cxnSpLocks/>
          </p:cNvCxnSpPr>
          <p:nvPr/>
        </p:nvCxnSpPr>
        <p:spPr>
          <a:xfrm>
            <a:off x="3918364" y="5513590"/>
            <a:ext cx="1416683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990FDEE-31A5-47AB-831F-FC7313CD590E}"/>
              </a:ext>
            </a:extLst>
          </p:cNvPr>
          <p:cNvSpPr txBox="1"/>
          <p:nvPr/>
        </p:nvSpPr>
        <p:spPr>
          <a:xfrm>
            <a:off x="4710145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300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A7F9CA8-1176-4E94-8FC7-207C969B6E06}"/>
              </a:ext>
            </a:extLst>
          </p:cNvPr>
          <p:cNvSpPr txBox="1"/>
          <p:nvPr/>
        </p:nvSpPr>
        <p:spPr>
          <a:xfrm>
            <a:off x="2506126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240</a:t>
            </a:r>
            <a:endParaRPr lang="zh-TW" altLang="en-US" sz="20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1B17C6A-E138-4E04-9284-3EE10907096D}"/>
              </a:ext>
            </a:extLst>
          </p:cNvPr>
          <p:cNvSpPr txBox="1"/>
          <p:nvPr/>
        </p:nvSpPr>
        <p:spPr>
          <a:xfrm>
            <a:off x="3240799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260</a:t>
            </a:r>
            <a:endParaRPr lang="zh-TW" altLang="en-US" sz="2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B3BE4B0-4F1B-4A11-B448-2C297DCC32E3}"/>
              </a:ext>
            </a:extLst>
          </p:cNvPr>
          <p:cNvSpPr txBox="1"/>
          <p:nvPr/>
        </p:nvSpPr>
        <p:spPr>
          <a:xfrm>
            <a:off x="3975472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280</a:t>
            </a:r>
            <a:endParaRPr lang="zh-TW" altLang="en-US" sz="2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B94BC09-0598-4F94-829D-B8262EC97CDF}"/>
              </a:ext>
            </a:extLst>
          </p:cNvPr>
          <p:cNvSpPr txBox="1"/>
          <p:nvPr/>
        </p:nvSpPr>
        <p:spPr>
          <a:xfrm>
            <a:off x="5444818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320</a:t>
            </a:r>
            <a:endParaRPr lang="zh-TW" altLang="en-US" sz="2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E0ED1F7-B4D9-48DA-80DD-7B917D288E15}"/>
              </a:ext>
            </a:extLst>
          </p:cNvPr>
          <p:cNvSpPr txBox="1"/>
          <p:nvPr/>
        </p:nvSpPr>
        <p:spPr>
          <a:xfrm>
            <a:off x="6179491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340</a:t>
            </a:r>
            <a:endParaRPr lang="zh-TW" altLang="en-US" sz="2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F0E668-A5D8-4D91-989D-3195159D24FE}"/>
              </a:ext>
            </a:extLst>
          </p:cNvPr>
          <p:cNvSpPr txBox="1"/>
          <p:nvPr/>
        </p:nvSpPr>
        <p:spPr>
          <a:xfrm>
            <a:off x="6914164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360</a:t>
            </a:r>
            <a:endParaRPr lang="zh-TW" altLang="en-US" sz="20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A09300D-2E98-4F49-8821-3E5096FB9C42}"/>
              </a:ext>
            </a:extLst>
          </p:cNvPr>
          <p:cNvSpPr txBox="1"/>
          <p:nvPr/>
        </p:nvSpPr>
        <p:spPr>
          <a:xfrm>
            <a:off x="7648837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380</a:t>
            </a:r>
            <a:endParaRPr lang="zh-TW" altLang="en-US" sz="20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3381BAF-BC3B-4DD4-8645-36DE61A763F4}"/>
              </a:ext>
            </a:extLst>
          </p:cNvPr>
          <p:cNvGrpSpPr/>
          <p:nvPr/>
        </p:nvGrpSpPr>
        <p:grpSpPr>
          <a:xfrm>
            <a:off x="1220139" y="2968633"/>
            <a:ext cx="7610244" cy="1875544"/>
            <a:chOff x="1064691" y="3209179"/>
            <a:chExt cx="7610244" cy="1875544"/>
          </a:xfrm>
        </p:grpSpPr>
        <p:pic>
          <p:nvPicPr>
            <p:cNvPr id="47" name="Picture 1" descr="10p344_f21.jpg">
              <a:extLst>
                <a:ext uri="{FF2B5EF4-FFF2-40B4-BE49-F238E27FC236}">
                  <a16:creationId xmlns:a16="http://schemas.microsoft.com/office/drawing/2014/main" id="{53943AA5-DC0E-4C75-8A2D-59FFDC4EF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7" b="14965"/>
            <a:stretch/>
          </p:blipFill>
          <p:spPr bwMode="auto">
            <a:xfrm>
              <a:off x="1064691" y="3209179"/>
              <a:ext cx="7610244" cy="187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" descr="10p344_f21.jpg">
              <a:extLst>
                <a:ext uri="{FF2B5EF4-FFF2-40B4-BE49-F238E27FC236}">
                  <a16:creationId xmlns:a16="http://schemas.microsoft.com/office/drawing/2014/main" id="{76161776-0FE0-4308-8465-8DFE9026C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4322" r="42489" b="82681"/>
            <a:stretch/>
          </p:blipFill>
          <p:spPr bwMode="auto">
            <a:xfrm>
              <a:off x="1931942" y="3304476"/>
              <a:ext cx="1727605" cy="28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DFFECE9-8277-4B0D-BA6B-45BCBC459F9D}"/>
              </a:ext>
            </a:extLst>
          </p:cNvPr>
          <p:cNvSpPr txBox="1"/>
          <p:nvPr/>
        </p:nvSpPr>
        <p:spPr>
          <a:xfrm>
            <a:off x="2800508" y="1760926"/>
            <a:ext cx="1281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Ultraviolet</a:t>
            </a:r>
            <a:endParaRPr lang="zh-TW" altLang="en-US" sz="2000" dirty="0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E2E53D17-F3DD-4B94-A671-0A24D794F902}"/>
              </a:ext>
            </a:extLst>
          </p:cNvPr>
          <p:cNvCxnSpPr>
            <a:cxnSpLocks/>
          </p:cNvCxnSpPr>
          <p:nvPr/>
        </p:nvCxnSpPr>
        <p:spPr>
          <a:xfrm flipV="1">
            <a:off x="1334253" y="2533400"/>
            <a:ext cx="2984766" cy="4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5BDEBF9-A06E-48B7-A897-4DD268C8F265}"/>
              </a:ext>
            </a:extLst>
          </p:cNvPr>
          <p:cNvCxnSpPr>
            <a:cxnSpLocks/>
          </p:cNvCxnSpPr>
          <p:nvPr/>
        </p:nvCxnSpPr>
        <p:spPr>
          <a:xfrm flipH="1" flipV="1">
            <a:off x="4927706" y="2530800"/>
            <a:ext cx="3744000" cy="4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2A7F1194-C022-4124-9899-ABFCF4838335}"/>
              </a:ext>
            </a:extLst>
          </p:cNvPr>
          <p:cNvCxnSpPr>
            <a:cxnSpLocks/>
          </p:cNvCxnSpPr>
          <p:nvPr/>
        </p:nvCxnSpPr>
        <p:spPr>
          <a:xfrm flipV="1">
            <a:off x="4373118" y="2234573"/>
            <a:ext cx="0" cy="2988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E84CA790-1737-4CBC-89BA-2FC40F749904}"/>
              </a:ext>
            </a:extLst>
          </p:cNvPr>
          <p:cNvCxnSpPr/>
          <p:nvPr/>
        </p:nvCxnSpPr>
        <p:spPr>
          <a:xfrm flipV="1">
            <a:off x="4944742" y="2233001"/>
            <a:ext cx="0" cy="2933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DE30D0B-B3E1-4685-A16F-6E7F9F41A04B}"/>
              </a:ext>
            </a:extLst>
          </p:cNvPr>
          <p:cNvCxnSpPr>
            <a:cxnSpLocks/>
          </p:cNvCxnSpPr>
          <p:nvPr/>
        </p:nvCxnSpPr>
        <p:spPr>
          <a:xfrm flipV="1">
            <a:off x="7943445" y="3122575"/>
            <a:ext cx="0" cy="1522128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BD70DF8-EBC0-4F1A-82B8-EC5AEC739D59}"/>
              </a:ext>
            </a:extLst>
          </p:cNvPr>
          <p:cNvSpPr txBox="1"/>
          <p:nvPr/>
        </p:nvSpPr>
        <p:spPr>
          <a:xfrm>
            <a:off x="7951666" y="297855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</a:rPr>
              <a:t>Vis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63FCC0D-98CF-4257-AF79-EEFA6A05C068}"/>
              </a:ext>
            </a:extLst>
          </p:cNvPr>
          <p:cNvSpPr txBox="1"/>
          <p:nvPr/>
        </p:nvSpPr>
        <p:spPr>
          <a:xfrm>
            <a:off x="7390492" y="297855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</a:rPr>
              <a:t>UV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C82A1C6-9445-4F4B-B05C-BC1D00BE6ECF}"/>
              </a:ext>
            </a:extLst>
          </p:cNvPr>
          <p:cNvSpPr/>
          <p:nvPr/>
        </p:nvSpPr>
        <p:spPr>
          <a:xfrm>
            <a:off x="4895433" y="4093115"/>
            <a:ext cx="2567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ea typeface="ＭＳ Ｐゴシック" pitchFamily="34" charset="-128"/>
              </a:rPr>
              <a:t>(Buta-1,3-diene)</a:t>
            </a:r>
            <a:endParaRPr lang="zh-TW" altLang="en-US" sz="28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AB0F4A5-AB99-4C1C-B5FB-450A22CE6723}"/>
              </a:ext>
            </a:extLst>
          </p:cNvPr>
          <p:cNvSpPr/>
          <p:nvPr/>
        </p:nvSpPr>
        <p:spPr>
          <a:xfrm>
            <a:off x="2109587" y="3099360"/>
            <a:ext cx="1731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λ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max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= 217 nm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6216321-80B8-4C88-805F-60F94AC081D4}"/>
              </a:ext>
            </a:extLst>
          </p:cNvPr>
          <p:cNvSpPr txBox="1"/>
          <p:nvPr/>
        </p:nvSpPr>
        <p:spPr>
          <a:xfrm>
            <a:off x="4895433" y="3770434"/>
            <a:ext cx="2558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=CH-CH=CH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3" name="動作按鈕: 往後或下一項 5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6EF8E059-D62F-466B-B940-1A2631F77133}"/>
              </a:ext>
            </a:extLst>
          </p:cNvPr>
          <p:cNvSpPr/>
          <p:nvPr/>
        </p:nvSpPr>
        <p:spPr>
          <a:xfrm>
            <a:off x="8522403" y="5305879"/>
            <a:ext cx="282688" cy="25177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A43718-9925-4E13-9A41-E9D6DE1D4A2E}"/>
                  </a:ext>
                </a:extLst>
              </p:cNvPr>
              <p:cNvSpPr txBox="1"/>
              <p:nvPr/>
            </p:nvSpPr>
            <p:spPr>
              <a:xfrm>
                <a:off x="6130122" y="5150689"/>
                <a:ext cx="1958998" cy="7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TW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20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</a:rPr>
                            <m:t>Frequency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rgbClr val="0070C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A43718-9925-4E13-9A41-E9D6DE1D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122" y="5150689"/>
                <a:ext cx="1958998" cy="7345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115B70C9-0D16-424F-A642-9ECD40B18DCB}"/>
              </a:ext>
            </a:extLst>
          </p:cNvPr>
          <p:cNvSpPr txBox="1"/>
          <p:nvPr/>
        </p:nvSpPr>
        <p:spPr>
          <a:xfrm>
            <a:off x="27684" y="4890607"/>
            <a:ext cx="115162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0 at bottom</a:t>
            </a:r>
            <a:endParaRPr lang="zh-TW" altLang="en-US" sz="22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2B0277F0-1CB4-4C3E-84F5-829F3E837682}"/>
              </a:ext>
            </a:extLst>
          </p:cNvPr>
          <p:cNvSpPr/>
          <p:nvPr/>
        </p:nvSpPr>
        <p:spPr>
          <a:xfrm flipV="1">
            <a:off x="1182629" y="5151282"/>
            <a:ext cx="335770" cy="40011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FEFB856-DB83-4077-A0A2-D20B3BC678A5}"/>
              </a:ext>
            </a:extLst>
          </p:cNvPr>
          <p:cNvSpPr txBox="1"/>
          <p:nvPr/>
        </p:nvSpPr>
        <p:spPr>
          <a:xfrm>
            <a:off x="852995" y="5655568"/>
            <a:ext cx="417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compounds have a peak in the UV spectrum?</a:t>
            </a:r>
            <a:endParaRPr lang="zh-TW" altLang="en-US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474F5DB-C5DF-45AE-AC35-9304931819BA}"/>
              </a:ext>
            </a:extLst>
          </p:cNvPr>
          <p:cNvSpPr txBox="1"/>
          <p:nvPr/>
        </p:nvSpPr>
        <p:spPr>
          <a:xfrm>
            <a:off x="1518399" y="5208491"/>
            <a:ext cx="157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&gt;200 nm</a:t>
            </a:r>
            <a:endParaRPr lang="zh-TW" altLang="en-US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BD14D54-4AAC-4A0C-B18A-FDB293596830}"/>
              </a:ext>
            </a:extLst>
          </p:cNvPr>
          <p:cNvSpPr/>
          <p:nvPr/>
        </p:nvSpPr>
        <p:spPr>
          <a:xfrm>
            <a:off x="4977611" y="3415641"/>
            <a:ext cx="2241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Conjugated diene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15" grpId="0"/>
      <p:bldP spid="16" grpId="0"/>
      <p:bldP spid="17" grpId="0"/>
      <p:bldP spid="18" grpId="0"/>
      <p:bldP spid="19" grpId="0"/>
      <p:bldP spid="20" grpId="0"/>
      <p:bldP spid="52" grpId="0"/>
      <p:bldP spid="22" grpId="0"/>
      <p:bldP spid="28" grpId="0"/>
      <p:bldP spid="56" grpId="0"/>
      <p:bldP spid="80" grpId="0"/>
      <p:bldP spid="81" grpId="0"/>
      <p:bldP spid="83" grpId="0"/>
      <p:bldP spid="55" grpId="0"/>
      <p:bldP spid="58" grpId="0"/>
      <p:bldP spid="3" grpId="0" animBg="1"/>
      <p:bldP spid="59" grpId="0"/>
      <p:bldP spid="61" grpId="0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8" y="402530"/>
            <a:ext cx="7734743" cy="787118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Ultraviolet spectroscopy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0C53A4-7742-416B-B1B2-2EBC036FAF40}"/>
              </a:ext>
            </a:extLst>
          </p:cNvPr>
          <p:cNvSpPr txBox="1"/>
          <p:nvPr/>
        </p:nvSpPr>
        <p:spPr>
          <a:xfrm>
            <a:off x="405641" y="1189648"/>
            <a:ext cx="8332718" cy="440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Ultraviolet spectroscopy refers to absorption spectroscopy or reflectance spectroscopy in part of the ultraviolet spectral regions.  In this region of the </a:t>
            </a:r>
            <a:r>
              <a:rPr lang="en-US" altLang="zh-TW" sz="2400" dirty="0">
                <a:solidFill>
                  <a:srgbClr val="C00000"/>
                </a:solidFill>
              </a:rPr>
              <a:t>electromagnetic</a:t>
            </a:r>
            <a:r>
              <a:rPr lang="en-US" altLang="zh-TW" sz="2400" dirty="0"/>
              <a:t> spectrum, atoms and molecules undergo </a:t>
            </a:r>
            <a:r>
              <a:rPr lang="en-US" altLang="zh-TW" sz="2400" dirty="0">
                <a:solidFill>
                  <a:srgbClr val="C00000"/>
                </a:solidFill>
              </a:rPr>
              <a:t>electronic transitions</a:t>
            </a:r>
            <a:r>
              <a:rPr lang="en-US" altLang="zh-TW" sz="2400" dirty="0"/>
              <a:t>.  Absorption spectroscopy measures transitions from the </a:t>
            </a:r>
            <a:r>
              <a:rPr lang="en-US" altLang="zh-TW" sz="2400" dirty="0">
                <a:solidFill>
                  <a:srgbClr val="C00000"/>
                </a:solidFill>
              </a:rPr>
              <a:t>ground state </a:t>
            </a:r>
            <a:r>
              <a:rPr lang="en-US" altLang="zh-TW" sz="2400" dirty="0"/>
              <a:t>to the </a:t>
            </a:r>
            <a:r>
              <a:rPr lang="en-US" altLang="zh-TW" sz="2400" dirty="0">
                <a:solidFill>
                  <a:srgbClr val="C00000"/>
                </a:solidFill>
              </a:rPr>
              <a:t>excited state</a:t>
            </a:r>
            <a:r>
              <a:rPr lang="en-US" altLang="zh-TW" sz="2400" dirty="0"/>
              <a:t>.  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Molecules containing </a:t>
            </a:r>
            <a:r>
              <a:rPr lang="en-US" altLang="zh-TW" sz="2400" dirty="0">
                <a:solidFill>
                  <a:srgbClr val="C00000"/>
                </a:solidFill>
              </a:rPr>
              <a:t>bonding 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C00000"/>
                </a:solidFill>
              </a:rPr>
              <a:t>σ-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C00000"/>
                </a:solidFill>
              </a:rPr>
              <a:t>π-</a:t>
            </a:r>
            <a:r>
              <a:rPr lang="en-US" altLang="zh-TW" sz="2400" dirty="0"/>
              <a:t>electrons) or</a:t>
            </a:r>
            <a:r>
              <a:rPr lang="en-US" altLang="zh-TW" sz="2400" dirty="0">
                <a:solidFill>
                  <a:srgbClr val="C00000"/>
                </a:solidFill>
              </a:rPr>
              <a:t> non-bonding electrons </a:t>
            </a:r>
            <a:r>
              <a:rPr lang="en-US" altLang="zh-TW" sz="2400" dirty="0"/>
              <a:t>(</a:t>
            </a:r>
            <a:r>
              <a:rPr lang="en-US" altLang="zh-TW" sz="2400" i="1" dirty="0">
                <a:solidFill>
                  <a:srgbClr val="C00000"/>
                </a:solidFill>
              </a:rPr>
              <a:t>n</a:t>
            </a:r>
            <a:r>
              <a:rPr lang="en-US" altLang="zh-TW" sz="2400" dirty="0"/>
              <a:t>-electrons) can absorb energy in the form of ultraviolet to excite these electrons to higher anti-bonding molecular orbitals.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The more easily excited the electrons, (</a:t>
            </a:r>
            <a:r>
              <a:rPr lang="en-US" altLang="zh-TW" sz="2400" i="1" dirty="0"/>
              <a:t>i.e</a:t>
            </a:r>
            <a:r>
              <a:rPr lang="en-US" altLang="zh-TW" sz="2400" dirty="0"/>
              <a:t>. lower energy gap between the </a:t>
            </a:r>
            <a:r>
              <a:rPr lang="en-US" altLang="zh-TW" sz="2400" dirty="0">
                <a:solidFill>
                  <a:srgbClr val="C00000"/>
                </a:solidFill>
              </a:rPr>
              <a:t>HOMO</a:t>
            </a:r>
            <a:r>
              <a:rPr lang="en-US" altLang="zh-TW" sz="2400" dirty="0"/>
              <a:t> and the </a:t>
            </a:r>
            <a:r>
              <a:rPr lang="en-US" altLang="zh-TW" sz="2400" dirty="0">
                <a:solidFill>
                  <a:srgbClr val="0070C0"/>
                </a:solidFill>
              </a:rPr>
              <a:t>LUMO</a:t>
            </a:r>
            <a:r>
              <a:rPr lang="en-US" altLang="zh-TW" sz="2400" dirty="0"/>
              <a:t>), the longer the wavelength of light it can absorb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570B183-4FF4-4766-87B0-3A6E70104258}"/>
              </a:ext>
            </a:extLst>
          </p:cNvPr>
          <p:cNvGrpSpPr/>
          <p:nvPr/>
        </p:nvGrpSpPr>
        <p:grpSpPr>
          <a:xfrm>
            <a:off x="1309341" y="2712136"/>
            <a:ext cx="931351" cy="252000"/>
            <a:chOff x="6605189" y="3302027"/>
            <a:chExt cx="3387778" cy="445514"/>
          </a:xfrm>
        </p:grpSpPr>
        <p:sp useBgFill="1">
          <p:nvSpPr>
            <p:cNvPr id="7" name="矩形 6">
              <a:extLst>
                <a:ext uri="{FF2B5EF4-FFF2-40B4-BE49-F238E27FC236}">
                  <a16:creationId xmlns:a16="http://schemas.microsoft.com/office/drawing/2014/main" id="{FF3A4443-0EEC-4905-8A30-E17B7025B41D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4ED946C-31F9-4EC4-9177-278556A31A99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C1C572C-2943-4FA7-9603-6D596ABC0822}"/>
              </a:ext>
            </a:extLst>
          </p:cNvPr>
          <p:cNvGrpSpPr/>
          <p:nvPr/>
        </p:nvGrpSpPr>
        <p:grpSpPr>
          <a:xfrm>
            <a:off x="4731448" y="3220939"/>
            <a:ext cx="277158" cy="252000"/>
            <a:chOff x="6605189" y="3302027"/>
            <a:chExt cx="3387778" cy="445514"/>
          </a:xfrm>
        </p:grpSpPr>
        <p:sp useBgFill="1">
          <p:nvSpPr>
            <p:cNvPr id="10" name="矩形 9">
              <a:extLst>
                <a:ext uri="{FF2B5EF4-FFF2-40B4-BE49-F238E27FC236}">
                  <a16:creationId xmlns:a16="http://schemas.microsoft.com/office/drawing/2014/main" id="{3DCDC886-7C4F-4292-90F7-6ABE6D5D5124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5B89798-C867-4F5C-A29B-4A103E9B2BEE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BD1E6A-3C7E-4FC2-9812-3E730400E317}"/>
              </a:ext>
            </a:extLst>
          </p:cNvPr>
          <p:cNvGrpSpPr/>
          <p:nvPr/>
        </p:nvGrpSpPr>
        <p:grpSpPr>
          <a:xfrm>
            <a:off x="5551114" y="3217628"/>
            <a:ext cx="277158" cy="252000"/>
            <a:chOff x="6605189" y="3302027"/>
            <a:chExt cx="3387778" cy="445514"/>
          </a:xfrm>
        </p:grpSpPr>
        <p:sp useBgFill="1">
          <p:nvSpPr>
            <p:cNvPr id="13" name="矩形 12">
              <a:extLst>
                <a:ext uri="{FF2B5EF4-FFF2-40B4-BE49-F238E27FC236}">
                  <a16:creationId xmlns:a16="http://schemas.microsoft.com/office/drawing/2014/main" id="{CC12A7A1-CB07-4E09-96D3-980FBA279171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8272542-B0EF-4CB6-A2B4-A576201B129B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5DD668D-07F8-4480-9CE9-04C4D3AED103}"/>
              </a:ext>
            </a:extLst>
          </p:cNvPr>
          <p:cNvGrpSpPr/>
          <p:nvPr/>
        </p:nvGrpSpPr>
        <p:grpSpPr>
          <a:xfrm>
            <a:off x="3210836" y="3538593"/>
            <a:ext cx="219340" cy="252000"/>
            <a:chOff x="6605189" y="3302027"/>
            <a:chExt cx="3387778" cy="445514"/>
          </a:xfrm>
        </p:grpSpPr>
        <p:sp useBgFill="1">
          <p:nvSpPr>
            <p:cNvPr id="16" name="矩形 15">
              <a:extLst>
                <a:ext uri="{FF2B5EF4-FFF2-40B4-BE49-F238E27FC236}">
                  <a16:creationId xmlns:a16="http://schemas.microsoft.com/office/drawing/2014/main" id="{6F532316-5ACD-4E1A-97DB-167B30D280B6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1926A05-94B8-4123-B35B-4110FD968DA7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0DE3AC-9622-42BB-B2CF-FF165965154B}"/>
              </a:ext>
            </a:extLst>
          </p:cNvPr>
          <p:cNvGrpSpPr/>
          <p:nvPr/>
        </p:nvGrpSpPr>
        <p:grpSpPr>
          <a:xfrm>
            <a:off x="6289114" y="2409751"/>
            <a:ext cx="964717" cy="252000"/>
            <a:chOff x="6605189" y="3302027"/>
            <a:chExt cx="3387778" cy="445514"/>
          </a:xfrm>
        </p:grpSpPr>
        <p:sp useBgFill="1">
          <p:nvSpPr>
            <p:cNvPr id="20" name="矩形 19">
              <a:extLst>
                <a:ext uri="{FF2B5EF4-FFF2-40B4-BE49-F238E27FC236}">
                  <a16:creationId xmlns:a16="http://schemas.microsoft.com/office/drawing/2014/main" id="{AEC0FE63-2034-4423-A15E-04F988FA9A5D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666B0D9-042B-4414-8626-3E8BBFB65232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EAD82B-D21A-4288-8BE7-D47A390D8F51}"/>
              </a:ext>
            </a:extLst>
          </p:cNvPr>
          <p:cNvSpPr txBox="1"/>
          <p:nvPr/>
        </p:nvSpPr>
        <p:spPr>
          <a:xfrm>
            <a:off x="794609" y="5565533"/>
            <a:ext cx="760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properties are examined in UV-Vis?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5592B0-AED6-463B-B340-12B7D5A5C88D}"/>
              </a:ext>
            </a:extLst>
          </p:cNvPr>
          <p:cNvSpPr txBox="1"/>
          <p:nvPr/>
        </p:nvSpPr>
        <p:spPr>
          <a:xfrm>
            <a:off x="3020298" y="4216607"/>
            <a:ext cx="326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ighest </a:t>
            </a:r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ccupied </a:t>
            </a:r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MO</a:t>
            </a:r>
            <a:endParaRPr lang="zh-TW" altLang="en-US" sz="2000" u="sng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B06FA0B-D545-4CB9-A33F-20A77EE26BE9}"/>
              </a:ext>
            </a:extLst>
          </p:cNvPr>
          <p:cNvSpPr txBox="1"/>
          <p:nvPr/>
        </p:nvSpPr>
        <p:spPr>
          <a:xfrm>
            <a:off x="5008606" y="5152680"/>
            <a:ext cx="326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L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owest </a:t>
            </a:r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U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noccupied </a:t>
            </a:r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MO</a:t>
            </a:r>
            <a:endParaRPr lang="zh-TW" altLang="en-US" sz="2000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C43793-B1F1-4F30-AF31-59AFD4B20E61}"/>
              </a:ext>
            </a:extLst>
          </p:cNvPr>
          <p:cNvCxnSpPr/>
          <p:nvPr/>
        </p:nvCxnSpPr>
        <p:spPr>
          <a:xfrm>
            <a:off x="5008606" y="1504420"/>
            <a:ext cx="128016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8E71757D-BF27-4C48-BD1F-47A4843F589C}"/>
              </a:ext>
            </a:extLst>
          </p:cNvPr>
          <p:cNvCxnSpPr/>
          <p:nvPr/>
        </p:nvCxnSpPr>
        <p:spPr>
          <a:xfrm>
            <a:off x="3807694" y="2373175"/>
            <a:ext cx="118872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623F497-D326-42E4-8FBB-06F42E01749A}"/>
              </a:ext>
            </a:extLst>
          </p:cNvPr>
          <p:cNvCxnSpPr/>
          <p:nvPr/>
        </p:nvCxnSpPr>
        <p:spPr>
          <a:xfrm>
            <a:off x="6801484" y="4084351"/>
            <a:ext cx="146304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38DAF4-2A9E-4712-9B7B-5BB543B1A2F7}"/>
              </a:ext>
            </a:extLst>
          </p:cNvPr>
          <p:cNvSpPr txBox="1"/>
          <p:nvPr/>
        </p:nvSpPr>
        <p:spPr>
          <a:xfrm>
            <a:off x="927583" y="6040959"/>
            <a:ext cx="728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Energy gap between HOMO and LUMO</a:t>
            </a:r>
            <a:endParaRPr lang="zh-TW" altLang="en-US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2" grpId="0"/>
      <p:bldP spid="23" grpId="0"/>
      <p:bldP spid="24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8" y="635905"/>
            <a:ext cx="7734743" cy="11651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Various HOMO-LUMO transitions</a:t>
            </a:r>
            <a:br>
              <a:rPr lang="en-US" altLang="zh-TW" b="1" dirty="0"/>
            </a:br>
            <a:r>
              <a:rPr lang="en-US" altLang="zh-TW" b="1" dirty="0"/>
              <a:t>leading to ultraviolet absorption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F5344FB-2ED2-4759-A8D6-C2C724E452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55722"/>
          <a:stretch/>
        </p:blipFill>
        <p:spPr>
          <a:xfrm>
            <a:off x="1330456" y="1938517"/>
            <a:ext cx="5475357" cy="3511471"/>
          </a:xfrm>
          <a:prstGeom prst="rect">
            <a:avLst/>
          </a:prstGeom>
        </p:spPr>
      </p:pic>
      <p:pic>
        <p:nvPicPr>
          <p:cNvPr id="23" name="Picture 1" descr="10p343_f20.jpg">
            <a:extLst>
              <a:ext uri="{FF2B5EF4-FFF2-40B4-BE49-F238E27FC236}">
                <a16:creationId xmlns:a16="http://schemas.microsoft.com/office/drawing/2014/main" id="{0679D93B-D222-4F99-AC97-8BF9B09375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966283" y="1897256"/>
            <a:ext cx="628764" cy="376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7A962C-72F4-4F90-81C5-0048759F6551}"/>
              </a:ext>
            </a:extLst>
          </p:cNvPr>
          <p:cNvSpPr txBox="1"/>
          <p:nvPr/>
        </p:nvSpPr>
        <p:spPr>
          <a:xfrm>
            <a:off x="6383576" y="399081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π</a:t>
            </a:r>
            <a:r>
              <a:rPr lang="en-US" altLang="zh-TW" sz="2400" dirty="0"/>
              <a:t> (bonding) 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457A2C-6043-4051-ACDB-31E10DEC2376}"/>
              </a:ext>
            </a:extLst>
          </p:cNvPr>
          <p:cNvSpPr txBox="1"/>
          <p:nvPr/>
        </p:nvSpPr>
        <p:spPr>
          <a:xfrm>
            <a:off x="6383576" y="4749424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σ</a:t>
            </a:r>
            <a:r>
              <a:rPr lang="en-US" altLang="zh-TW" sz="2400" dirty="0"/>
              <a:t> (bonding) 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4C2383-C195-4F44-AFF8-942ED38C9A18}"/>
              </a:ext>
            </a:extLst>
          </p:cNvPr>
          <p:cNvSpPr txBox="1"/>
          <p:nvPr/>
        </p:nvSpPr>
        <p:spPr>
          <a:xfrm>
            <a:off x="6383576" y="2052794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σ</a:t>
            </a:r>
            <a:r>
              <a:rPr lang="en-US" altLang="zh-TW" sz="2400" dirty="0"/>
              <a:t>* (Antibonding)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6274B7-8923-4C96-8B09-B9F64756EF96}"/>
              </a:ext>
            </a:extLst>
          </p:cNvPr>
          <p:cNvSpPr txBox="1"/>
          <p:nvPr/>
        </p:nvSpPr>
        <p:spPr>
          <a:xfrm>
            <a:off x="6383576" y="2753737"/>
            <a:ext cx="236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π</a:t>
            </a:r>
            <a:r>
              <a:rPr lang="en-US" altLang="zh-TW" sz="2400" dirty="0"/>
              <a:t>* (Antibonding)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F5B41D-45A5-409D-AA5E-B30C3485DB75}"/>
              </a:ext>
            </a:extLst>
          </p:cNvPr>
          <p:cNvSpPr txBox="1"/>
          <p:nvPr/>
        </p:nvSpPr>
        <p:spPr>
          <a:xfrm>
            <a:off x="6383576" y="3537060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/>
              <a:t>n </a:t>
            </a:r>
            <a:r>
              <a:rPr lang="en-US" altLang="zh-TW" sz="2400" dirty="0"/>
              <a:t>(nonbonding) </a:t>
            </a:r>
            <a:endParaRPr lang="zh-TW" altLang="en-US" sz="24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019AD62-6B73-496F-B495-170C0DDFABA6}"/>
              </a:ext>
            </a:extLst>
          </p:cNvPr>
          <p:cNvCxnSpPr/>
          <p:nvPr/>
        </p:nvCxnSpPr>
        <p:spPr>
          <a:xfrm>
            <a:off x="2011384" y="4945740"/>
            <a:ext cx="0" cy="10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2DF5ACF-87E6-405A-8C25-185287EF32B3}"/>
              </a:ext>
            </a:extLst>
          </p:cNvPr>
          <p:cNvCxnSpPr/>
          <p:nvPr/>
        </p:nvCxnSpPr>
        <p:spPr>
          <a:xfrm flipV="1">
            <a:off x="2503590" y="2378078"/>
            <a:ext cx="0" cy="25372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5011470-7AAA-46BE-88BC-D4694414F221}"/>
              </a:ext>
            </a:extLst>
          </p:cNvPr>
          <p:cNvCxnSpPr>
            <a:cxnSpLocks/>
          </p:cNvCxnSpPr>
          <p:nvPr/>
        </p:nvCxnSpPr>
        <p:spPr>
          <a:xfrm flipV="1">
            <a:off x="4652298" y="3003753"/>
            <a:ext cx="0" cy="12405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8774858-D0DD-4B21-8F71-AE0C1868E51A}"/>
              </a:ext>
            </a:extLst>
          </p:cNvPr>
          <p:cNvCxnSpPr>
            <a:cxnSpLocks/>
          </p:cNvCxnSpPr>
          <p:nvPr/>
        </p:nvCxnSpPr>
        <p:spPr>
          <a:xfrm flipV="1">
            <a:off x="3577944" y="2369841"/>
            <a:ext cx="0" cy="1411017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3AFC0B8-88F2-4A8A-82C9-5B470ABC60DC}"/>
              </a:ext>
            </a:extLst>
          </p:cNvPr>
          <p:cNvCxnSpPr>
            <a:cxnSpLocks/>
          </p:cNvCxnSpPr>
          <p:nvPr/>
        </p:nvCxnSpPr>
        <p:spPr>
          <a:xfrm flipV="1">
            <a:off x="5726653" y="3003753"/>
            <a:ext cx="0" cy="82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56C5CB-2E13-4D0D-95A7-12DAC197CA8F}"/>
              </a:ext>
            </a:extLst>
          </p:cNvPr>
          <p:cNvSpPr/>
          <p:nvPr/>
        </p:nvSpPr>
        <p:spPr>
          <a:xfrm>
            <a:off x="2098292" y="5120007"/>
            <a:ext cx="4278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0B5D968-C0C6-4580-9BBC-1B71EC20E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850" y="4546912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67CB33A-E451-4A4C-A70D-5E9CC0D3E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816" y="183762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4536D5E-4382-4E44-A308-7D7C029AC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313" y="337357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5D1A0222-86E0-4599-90D4-C9B82B9D9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194" y="183762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B7A026-076B-48A8-ACB4-653734E8D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1432" y="251445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2D2E681-991B-4C4C-9DFB-EDB5A7F44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4089" y="381723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1AE161E-1DA9-4490-8691-F29756888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1417" y="252887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25D4774-00F9-4F47-9DCC-9561B4D8A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674" y="3357375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616BAE-7E27-4EFB-85BE-7997976717BE}"/>
              </a:ext>
            </a:extLst>
          </p:cNvPr>
          <p:cNvSpPr/>
          <p:nvPr/>
        </p:nvSpPr>
        <p:spPr>
          <a:xfrm>
            <a:off x="2976378" y="5246903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A2A449-4810-4998-8260-F9219E21D0A7}"/>
              </a:ext>
            </a:extLst>
          </p:cNvPr>
          <p:cNvSpPr/>
          <p:nvPr/>
        </p:nvSpPr>
        <p:spPr>
          <a:xfrm>
            <a:off x="4055434" y="5196456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E927C1-2F2F-4C36-A278-393AEAF6CEA0}"/>
              </a:ext>
            </a:extLst>
          </p:cNvPr>
          <p:cNvSpPr/>
          <p:nvPr/>
        </p:nvSpPr>
        <p:spPr>
          <a:xfrm>
            <a:off x="5103544" y="5229627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動作按鈕: 往後或下一項 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CC9FD9-2DDC-46A6-952C-6CF6F937107F}"/>
              </a:ext>
            </a:extLst>
          </p:cNvPr>
          <p:cNvSpPr/>
          <p:nvPr/>
        </p:nvSpPr>
        <p:spPr>
          <a:xfrm>
            <a:off x="8681151" y="5946935"/>
            <a:ext cx="342472" cy="20716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266A0E2-324D-4366-819C-D54C81563DA7}"/>
              </a:ext>
            </a:extLst>
          </p:cNvPr>
          <p:cNvSpPr txBox="1"/>
          <p:nvPr/>
        </p:nvSpPr>
        <p:spPr>
          <a:xfrm>
            <a:off x="32138" y="-15101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P5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0DF8062-71CF-4C64-A6B1-628067C0262F}"/>
              </a:ext>
            </a:extLst>
          </p:cNvPr>
          <p:cNvSpPr txBox="1"/>
          <p:nvPr/>
        </p:nvSpPr>
        <p:spPr>
          <a:xfrm>
            <a:off x="6838668" y="3275450"/>
            <a:ext cx="1196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N-, O-</a:t>
            </a:r>
            <a:endParaRPr lang="zh-TW" altLang="en-US" sz="32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7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42" grpId="0"/>
      <p:bldP spid="43" grpId="0"/>
      <p:bldP spid="3" grpId="0" animBg="1"/>
      <p:bldP spid="29" grpId="0" animBg="1"/>
      <p:bldP spid="31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C134205-5E58-49F8-AB14-C3461A32CAF5}"/>
              </a:ext>
            </a:extLst>
          </p:cNvPr>
          <p:cNvSpPr/>
          <p:nvPr/>
        </p:nvSpPr>
        <p:spPr>
          <a:xfrm>
            <a:off x="1082255" y="3473630"/>
            <a:ext cx="7705072" cy="170936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F9E4EB"/>
              </a:gs>
              <a:gs pos="83000">
                <a:srgbClr val="FAE2EB"/>
              </a:gs>
              <a:gs pos="100000">
                <a:srgbClr val="F9DDE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34FBE6-0535-477F-BD4A-01C955CC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83518"/>
            <a:ext cx="8572500" cy="1120809"/>
          </a:xfrm>
        </p:spPr>
        <p:txBody>
          <a:bodyPr/>
          <a:lstStyle/>
          <a:p>
            <a:r>
              <a:rPr lang="en-US" altLang="zh-TW" b="1" dirty="0"/>
              <a:t>Ultraviolet spectroscopy of acetone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542E8-D92E-42FC-98C5-98E42315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0F8CFC0-F9A1-4B87-B972-2A6ED12A1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564" y="2634287"/>
            <a:ext cx="1811338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H</a:t>
            </a:r>
            <a:r>
              <a:rPr kumimoji="1" lang="en-US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3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CCCH</a:t>
            </a:r>
            <a:r>
              <a:rPr kumimoji="1" lang="en-US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3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E0E4847-9C00-4EF1-85A2-75C361B52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620" y="2032878"/>
            <a:ext cx="490538" cy="64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O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A303E98D-C3DF-4F2D-83C9-ED3FFB38A89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983708" y="2332915"/>
            <a:ext cx="414337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=</a:t>
            </a:r>
          </a:p>
        </p:txBody>
      </p:sp>
      <p:sp>
        <p:nvSpPr>
          <p:cNvPr id="16" name="Text Box 28">
            <a:extLst>
              <a:ext uri="{FF2B5EF4-FFF2-40B4-BE49-F238E27FC236}">
                <a16:creationId xmlns:a16="http://schemas.microsoft.com/office/drawing/2014/main" id="{C51994C7-1B47-4F40-93A3-BDEC4925A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81" y="2284782"/>
            <a:ext cx="102143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l-GR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σ</a:t>
            </a:r>
            <a:r>
              <a:rPr kumimoji="1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 + </a:t>
            </a:r>
            <a:r>
              <a:rPr kumimoji="1" lang="el-GR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π</a:t>
            </a:r>
            <a:endParaRPr kumimoji="1" lang="en-US" altLang="zh-TW" sz="32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F1A2D52-E0E3-45B6-8C7B-758D2B6ADAA1}"/>
              </a:ext>
            </a:extLst>
          </p:cNvPr>
          <p:cNvSpPr txBox="1"/>
          <p:nvPr/>
        </p:nvSpPr>
        <p:spPr>
          <a:xfrm rot="2870771">
            <a:off x="1828802" y="1906404"/>
            <a:ext cx="298480" cy="49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:</a:t>
            </a:r>
            <a:endParaRPr kumimoji="1" lang="zh-TW" altLang="en-US" sz="3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652719-5A64-46E7-A690-F9681E37E862}"/>
              </a:ext>
            </a:extLst>
          </p:cNvPr>
          <p:cNvSpPr txBox="1"/>
          <p:nvPr/>
        </p:nvSpPr>
        <p:spPr>
          <a:xfrm rot="18729229" flipH="1">
            <a:off x="2173716" y="1906404"/>
            <a:ext cx="298480" cy="49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:</a:t>
            </a:r>
            <a:endParaRPr kumimoji="1" lang="zh-TW" altLang="en-US" sz="3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74889A-0578-47B6-A2C4-64A87B44BBC3}"/>
              </a:ext>
            </a:extLst>
          </p:cNvPr>
          <p:cNvSpPr txBox="1"/>
          <p:nvPr/>
        </p:nvSpPr>
        <p:spPr>
          <a:xfrm>
            <a:off x="2344001" y="168597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TW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sz="3200" i="1" baseline="30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30E4E6-9DC0-40D7-9DC4-F4650D888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55722"/>
          <a:stretch/>
        </p:blipFill>
        <p:spPr>
          <a:xfrm>
            <a:off x="3121891" y="992792"/>
            <a:ext cx="2956086" cy="1994046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FE2B2E71-33DD-47D4-BA91-6DD9A965EB50}"/>
              </a:ext>
            </a:extLst>
          </p:cNvPr>
          <p:cNvGrpSpPr/>
          <p:nvPr/>
        </p:nvGrpSpPr>
        <p:grpSpPr>
          <a:xfrm>
            <a:off x="5902633" y="984280"/>
            <a:ext cx="2336217" cy="1840945"/>
            <a:chOff x="5336011" y="1519321"/>
            <a:chExt cx="2336217" cy="315829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F07BAE9-5B99-4F82-9F66-E4239F0FE4CF}"/>
                </a:ext>
              </a:extLst>
            </p:cNvPr>
            <p:cNvSpPr txBox="1"/>
            <p:nvPr/>
          </p:nvSpPr>
          <p:spPr>
            <a:xfrm>
              <a:off x="5336011" y="3457342"/>
              <a:ext cx="1702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π</a:t>
              </a:r>
              <a:r>
                <a:rPr lang="en-US" altLang="zh-TW" sz="2400" dirty="0"/>
                <a:t> (bonding) </a:t>
              </a:r>
              <a:endParaRPr lang="zh-TW" altLang="en-US" sz="24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E45E8E1-6E44-4598-A73A-96D755D951AB}"/>
                </a:ext>
              </a:extLst>
            </p:cNvPr>
            <p:cNvSpPr txBox="1"/>
            <p:nvPr/>
          </p:nvSpPr>
          <p:spPr>
            <a:xfrm>
              <a:off x="5336011" y="4215951"/>
              <a:ext cx="1696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σ</a:t>
              </a:r>
              <a:r>
                <a:rPr lang="en-US" altLang="zh-TW" sz="2400" dirty="0"/>
                <a:t> (bonding) </a:t>
              </a:r>
              <a:endParaRPr lang="zh-TW" altLang="en-US" sz="24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CC4B85A-17C8-464B-B638-670E360DB0F6}"/>
                </a:ext>
              </a:extLst>
            </p:cNvPr>
            <p:cNvSpPr txBox="1"/>
            <p:nvPr/>
          </p:nvSpPr>
          <p:spPr>
            <a:xfrm>
              <a:off x="5336011" y="1519321"/>
              <a:ext cx="2329805" cy="79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σ</a:t>
              </a:r>
              <a:r>
                <a:rPr lang="en-US" altLang="zh-TW" sz="2400" dirty="0"/>
                <a:t>* (antibonding) 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620EF4E-449E-40B1-8BA1-2CC6AEB9BCA8}"/>
                </a:ext>
              </a:extLst>
            </p:cNvPr>
            <p:cNvSpPr txBox="1"/>
            <p:nvPr/>
          </p:nvSpPr>
          <p:spPr>
            <a:xfrm>
              <a:off x="5336011" y="2220264"/>
              <a:ext cx="2336217" cy="79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π</a:t>
              </a:r>
              <a:r>
                <a:rPr lang="en-US" altLang="zh-TW" sz="2400" dirty="0"/>
                <a:t>* (antibonding) </a:t>
              </a:r>
              <a:endParaRPr lang="zh-TW" altLang="en-US" sz="2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2C0B03-4B3C-40CF-84AE-DDFD605A5F18}"/>
                </a:ext>
              </a:extLst>
            </p:cNvPr>
            <p:cNvSpPr txBox="1"/>
            <p:nvPr/>
          </p:nvSpPr>
          <p:spPr>
            <a:xfrm>
              <a:off x="5336011" y="2914454"/>
              <a:ext cx="2177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/>
                <a:t>n </a:t>
              </a:r>
              <a:r>
                <a:rPr lang="en-US" altLang="zh-TW" sz="2400" dirty="0"/>
                <a:t>(nonbonding) </a:t>
              </a:r>
              <a:endParaRPr lang="zh-TW" altLang="en-US" sz="2400" dirty="0"/>
            </a:p>
          </p:txBody>
        </p:sp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009166-E0B4-49E8-8371-01B76B9EA37C}"/>
              </a:ext>
            </a:extLst>
          </p:cNvPr>
          <p:cNvCxnSpPr>
            <a:cxnSpLocks/>
          </p:cNvCxnSpPr>
          <p:nvPr/>
        </p:nvCxnSpPr>
        <p:spPr>
          <a:xfrm flipV="1">
            <a:off x="4083436" y="1604070"/>
            <a:ext cx="0" cy="7198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C9B9F14-810B-4CD2-A84C-5CD7ABBC6116}"/>
              </a:ext>
            </a:extLst>
          </p:cNvPr>
          <p:cNvCxnSpPr>
            <a:cxnSpLocks/>
          </p:cNvCxnSpPr>
          <p:nvPr/>
        </p:nvCxnSpPr>
        <p:spPr>
          <a:xfrm flipV="1">
            <a:off x="5056231" y="1612598"/>
            <a:ext cx="0" cy="4543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D912B28-5730-43B2-A7F0-FFFAD1C27BB8}"/>
              </a:ext>
            </a:extLst>
          </p:cNvPr>
          <p:cNvSpPr/>
          <p:nvPr/>
        </p:nvSpPr>
        <p:spPr>
          <a:xfrm>
            <a:off x="3628997" y="27128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1DC0724-B436-4101-82FA-DEF50ACE9CA6}"/>
              </a:ext>
            </a:extLst>
          </p:cNvPr>
          <p:cNvSpPr/>
          <p:nvPr/>
        </p:nvSpPr>
        <p:spPr>
          <a:xfrm>
            <a:off x="2823475" y="1646978"/>
            <a:ext cx="1418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195 nm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709366-F363-466E-9B77-0249AAC68F39}"/>
              </a:ext>
            </a:extLst>
          </p:cNvPr>
          <p:cNvSpPr/>
          <p:nvPr/>
        </p:nvSpPr>
        <p:spPr>
          <a:xfrm>
            <a:off x="5011679" y="1661592"/>
            <a:ext cx="1418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275 nm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867F51-AA48-4F3E-AAF7-B7D693411759}"/>
              </a:ext>
            </a:extLst>
          </p:cNvPr>
          <p:cNvSpPr txBox="1"/>
          <p:nvPr/>
        </p:nvSpPr>
        <p:spPr>
          <a:xfrm>
            <a:off x="6038466" y="3715245"/>
            <a:ext cx="240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Weak signal</a:t>
            </a:r>
            <a:b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 but quite distinct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8794651-9FA7-46AF-873F-158C88543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966" r="26223" b="13760"/>
          <a:stretch/>
        </p:blipFill>
        <p:spPr>
          <a:xfrm>
            <a:off x="983755" y="3249321"/>
            <a:ext cx="7938653" cy="1978349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4F5E9DBB-0D3F-4B83-81BB-40A22D359836}"/>
              </a:ext>
            </a:extLst>
          </p:cNvPr>
          <p:cNvGrpSpPr/>
          <p:nvPr/>
        </p:nvGrpSpPr>
        <p:grpSpPr>
          <a:xfrm>
            <a:off x="53353" y="3276409"/>
            <a:ext cx="956861" cy="2106642"/>
            <a:chOff x="140782" y="3026873"/>
            <a:chExt cx="956861" cy="2106642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AC8F3DD-37F6-49C3-A472-4AB86BCA465A}"/>
                </a:ext>
              </a:extLst>
            </p:cNvPr>
            <p:cNvSpPr txBox="1"/>
            <p:nvPr/>
          </p:nvSpPr>
          <p:spPr>
            <a:xfrm rot="16200000">
              <a:off x="-656496" y="3874571"/>
              <a:ext cx="2056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i="1" dirty="0"/>
                <a:t>Absorbance</a:t>
              </a:r>
              <a:endParaRPr lang="zh-TW" altLang="en-US" sz="2400" i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EA97A96-CBC9-4C35-B1A8-B7C43E956894}"/>
                </a:ext>
              </a:extLst>
            </p:cNvPr>
            <p:cNvSpPr txBox="1"/>
            <p:nvPr/>
          </p:nvSpPr>
          <p:spPr>
            <a:xfrm>
              <a:off x="621231" y="302687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7C21CA27-3681-4DC8-9CDE-4D108AC8EEB1}"/>
                </a:ext>
              </a:extLst>
            </p:cNvPr>
            <p:cNvSpPr txBox="1"/>
            <p:nvPr/>
          </p:nvSpPr>
          <p:spPr>
            <a:xfrm>
              <a:off x="621231" y="3349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0.8</a:t>
              </a:r>
              <a:endParaRPr lang="zh-TW" altLang="en-US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A1684623-ED11-4429-BE4C-DAA6C0A3D524}"/>
                </a:ext>
              </a:extLst>
            </p:cNvPr>
            <p:cNvSpPr txBox="1"/>
            <p:nvPr/>
          </p:nvSpPr>
          <p:spPr>
            <a:xfrm>
              <a:off x="621231" y="36971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0.6</a:t>
              </a:r>
              <a:endParaRPr lang="zh-TW" altLang="en-US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1D24E2B-1044-476E-A12F-5CD258C82EC0}"/>
                </a:ext>
              </a:extLst>
            </p:cNvPr>
            <p:cNvSpPr txBox="1"/>
            <p:nvPr/>
          </p:nvSpPr>
          <p:spPr>
            <a:xfrm>
              <a:off x="621230" y="405294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0.4</a:t>
              </a:r>
              <a:endParaRPr lang="zh-TW" altLang="en-US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9725E987-2F0E-4FAB-B2E3-6173397BE2DB}"/>
                </a:ext>
              </a:extLst>
            </p:cNvPr>
            <p:cNvSpPr txBox="1"/>
            <p:nvPr/>
          </p:nvSpPr>
          <p:spPr>
            <a:xfrm>
              <a:off x="621230" y="4392219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0.2</a:t>
              </a:r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D8ECA988-C253-49C9-BBD1-3BCCCA1E904C}"/>
                </a:ext>
              </a:extLst>
            </p:cNvPr>
            <p:cNvSpPr txBox="1"/>
            <p:nvPr/>
          </p:nvSpPr>
          <p:spPr>
            <a:xfrm>
              <a:off x="621230" y="471311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9430530-6B1B-4BFB-8AF5-4F6AD5BB1B3A}"/>
              </a:ext>
            </a:extLst>
          </p:cNvPr>
          <p:cNvSpPr txBox="1"/>
          <p:nvPr/>
        </p:nvSpPr>
        <p:spPr>
          <a:xfrm>
            <a:off x="1520935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200</a:t>
            </a:r>
            <a:endParaRPr lang="zh-TW" altLang="en-US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360F3-407B-4C79-A34E-1829CA491BFE}"/>
              </a:ext>
            </a:extLst>
          </p:cNvPr>
          <p:cNvSpPr txBox="1"/>
          <p:nvPr/>
        </p:nvSpPr>
        <p:spPr>
          <a:xfrm>
            <a:off x="3012034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220</a:t>
            </a:r>
            <a:endParaRPr lang="zh-TW" altLang="en-US" sz="2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357CBB2-D282-4A09-BB4F-5DB1FD8E1309}"/>
              </a:ext>
            </a:extLst>
          </p:cNvPr>
          <p:cNvSpPr txBox="1"/>
          <p:nvPr/>
        </p:nvSpPr>
        <p:spPr>
          <a:xfrm>
            <a:off x="7034639" y="5265059"/>
            <a:ext cx="2152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Wavelength (nm)</a:t>
            </a:r>
            <a:endParaRPr lang="zh-TW" altLang="en-US" sz="22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FA8189-F94D-479A-8C86-4E6E6922E04B}"/>
              </a:ext>
            </a:extLst>
          </p:cNvPr>
          <p:cNvSpPr txBox="1"/>
          <p:nvPr/>
        </p:nvSpPr>
        <p:spPr>
          <a:xfrm>
            <a:off x="4503133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240</a:t>
            </a:r>
            <a:endParaRPr lang="zh-TW" altLang="en-US" sz="2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DD8C1DA-C54C-45A5-8904-D3AD278621F4}"/>
              </a:ext>
            </a:extLst>
          </p:cNvPr>
          <p:cNvSpPr txBox="1"/>
          <p:nvPr/>
        </p:nvSpPr>
        <p:spPr>
          <a:xfrm>
            <a:off x="5994232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260</a:t>
            </a:r>
            <a:endParaRPr lang="zh-TW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91B034F-C787-4567-BE14-BD0B193C51A9}"/>
              </a:ext>
            </a:extLst>
          </p:cNvPr>
          <p:cNvSpPr/>
          <p:nvPr/>
        </p:nvSpPr>
        <p:spPr>
          <a:xfrm>
            <a:off x="1900900" y="3426887"/>
            <a:ext cx="2910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–</a:t>
            </a:r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*</a:t>
            </a:r>
            <a:r>
              <a:rPr lang="en-US" altLang="zh-TW" sz="2400" dirty="0">
                <a:solidFill>
                  <a:srgbClr val="222222"/>
                </a:solidFill>
              </a:rPr>
              <a:t> transition</a:t>
            </a:r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583D61E-754F-4394-A1DA-096C780C0C93}"/>
              </a:ext>
            </a:extLst>
          </p:cNvPr>
          <p:cNvSpPr/>
          <p:nvPr/>
        </p:nvSpPr>
        <p:spPr>
          <a:xfrm>
            <a:off x="6220358" y="4595588"/>
            <a:ext cx="2090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i="1" dirty="0">
                <a:solidFill>
                  <a:srgbClr val="222222"/>
                </a:solidFill>
              </a:rPr>
              <a:t>n</a:t>
            </a:r>
            <a:r>
              <a:rPr lang="el-GR" altLang="zh-TW" sz="2400" dirty="0">
                <a:solidFill>
                  <a:srgbClr val="222222"/>
                </a:solidFill>
              </a:rPr>
              <a:t>–</a:t>
            </a:r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*</a:t>
            </a:r>
            <a:r>
              <a:rPr lang="en-US" altLang="zh-TW" sz="2400" dirty="0">
                <a:solidFill>
                  <a:srgbClr val="222222"/>
                </a:solidFill>
              </a:rPr>
              <a:t> transition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5E0BBDF-9036-42E1-AEE2-13A29D012AAC}"/>
              </a:ext>
            </a:extLst>
          </p:cNvPr>
          <p:cNvSpPr txBox="1"/>
          <p:nvPr/>
        </p:nvSpPr>
        <p:spPr>
          <a:xfrm>
            <a:off x="6281330" y="4349877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max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= 275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96DFADE-0F2F-47B3-8668-F0B82BD90202}"/>
              </a:ext>
            </a:extLst>
          </p:cNvPr>
          <p:cNvSpPr txBox="1"/>
          <p:nvPr/>
        </p:nvSpPr>
        <p:spPr>
          <a:xfrm>
            <a:off x="1643722" y="379720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max</a:t>
            </a: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 = 195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B1EB1D-4EE2-4FE4-833F-22341327F9E1}"/>
              </a:ext>
            </a:extLst>
          </p:cNvPr>
          <p:cNvSpPr txBox="1"/>
          <p:nvPr/>
        </p:nvSpPr>
        <p:spPr>
          <a:xfrm>
            <a:off x="949588" y="5599589"/>
            <a:ext cx="74267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structure can narrow the energy gap </a:t>
            </a:r>
            <a:b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between HOMO and LUMO?</a:t>
            </a:r>
            <a:endParaRPr lang="zh-TW" altLang="en-US" sz="26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6E27CA7-6B34-4908-BC60-212E755727FB}"/>
              </a:ext>
            </a:extLst>
          </p:cNvPr>
          <p:cNvCxnSpPr/>
          <p:nvPr/>
        </p:nvCxnSpPr>
        <p:spPr>
          <a:xfrm>
            <a:off x="1792566" y="3599211"/>
            <a:ext cx="0" cy="141187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CFB03D2F-DF35-4C76-855A-E2EBB3C1E1E6}"/>
              </a:ext>
            </a:extLst>
          </p:cNvPr>
          <p:cNvSpPr/>
          <p:nvPr/>
        </p:nvSpPr>
        <p:spPr>
          <a:xfrm>
            <a:off x="1430353" y="4141935"/>
            <a:ext cx="426737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1CDE6EB-68A6-4491-A419-CBCA451C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922" y="2023325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2C72947-DDE4-4726-93EB-9EFD2C61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6" y="1261362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8B6715-F6CC-42E2-A179-0B2A52557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783" y="1741130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8B515F-B310-418D-9589-6C54762A1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743" y="1264226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16877C6-3CFB-451B-B2B7-7CBCF1104F2D}"/>
              </a:ext>
            </a:extLst>
          </p:cNvPr>
          <p:cNvSpPr/>
          <p:nvPr/>
        </p:nvSpPr>
        <p:spPr>
          <a:xfrm>
            <a:off x="4558498" y="2712852"/>
            <a:ext cx="1008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dirty="0">
                <a:solidFill>
                  <a:srgbClr val="222222"/>
                </a:solidFill>
              </a:rPr>
              <a:t>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C4FA20-1402-4C5F-AD03-8B04D95AE3F1}"/>
              </a:ext>
            </a:extLst>
          </p:cNvPr>
          <p:cNvSpPr txBox="1"/>
          <p:nvPr/>
        </p:nvSpPr>
        <p:spPr>
          <a:xfrm>
            <a:off x="1673457" y="981503"/>
            <a:ext cx="1470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vs</a:t>
            </a:r>
            <a:r>
              <a:rPr lang="zh-TW" alt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165 nm</a:t>
            </a:r>
            <a:r>
              <a:rPr lang="zh-TW" alt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b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for ethene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  <p:bldP spid="27" grpId="0"/>
      <p:bldP spid="28" grpId="0"/>
      <p:bldP spid="29" grpId="0"/>
      <p:bldP spid="32" grpId="0"/>
      <p:bldP spid="71" grpId="0"/>
      <p:bldP spid="72" grpId="0"/>
      <p:bldP spid="73" grpId="0"/>
      <p:bldP spid="74" grpId="0"/>
      <p:bldP spid="51" grpId="0"/>
      <p:bldP spid="6" grpId="0" animBg="1"/>
      <p:bldP spid="61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1A54C-27B7-41D2-90CC-E5F80BAD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293"/>
            <a:ext cx="7886700" cy="11229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π–π* transition </a:t>
            </a:r>
            <a:r>
              <a:rPr lang="en-US" altLang="zh-TW" b="1" dirty="0">
                <a:ea typeface="ＭＳ Ｐゴシック" pitchFamily="34" charset="-128"/>
              </a:rPr>
              <a:t>for </a:t>
            </a:r>
            <a:br>
              <a:rPr lang="en-US" altLang="zh-TW" b="1" dirty="0">
                <a:ea typeface="ＭＳ Ｐゴシック" pitchFamily="34" charset="-128"/>
              </a:rPr>
            </a:br>
            <a:r>
              <a:rPr lang="en-US" altLang="zh-TW" b="1" dirty="0">
                <a:ea typeface="ＭＳ Ｐゴシック" pitchFamily="34" charset="-128"/>
              </a:rPr>
              <a:t>buta-1,3-diene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1B9330-CE0A-46D2-80A9-BF2688AE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1285" y="6356351"/>
            <a:ext cx="2057400" cy="365125"/>
          </a:xfrm>
        </p:spPr>
        <p:txBody>
          <a:bodyPr/>
          <a:lstStyle/>
          <a:p>
            <a:fld id="{2AC5A72D-087E-49AA-9690-D3061093F49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E049454F-ABF7-483D-B567-B605940C4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88" b="23493"/>
          <a:stretch/>
        </p:blipFill>
        <p:spPr bwMode="auto">
          <a:xfrm>
            <a:off x="734452" y="1535272"/>
            <a:ext cx="4086387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8F62CE-A17C-4971-B79D-A372264EA04E}"/>
              </a:ext>
            </a:extLst>
          </p:cNvPr>
          <p:cNvSpPr txBox="1"/>
          <p:nvPr/>
        </p:nvSpPr>
        <p:spPr>
          <a:xfrm>
            <a:off x="1754586" y="1365055"/>
            <a:ext cx="2120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 conjugated diene</a:t>
            </a:r>
            <a:endParaRPr lang="zh-TW" altLang="en-US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CFBDD7-53A5-44DC-9C9A-CFA762FBD468}"/>
              </a:ext>
            </a:extLst>
          </p:cNvPr>
          <p:cNvSpPr txBox="1"/>
          <p:nvPr/>
        </p:nvSpPr>
        <p:spPr>
          <a:xfrm>
            <a:off x="1150953" y="5200595"/>
            <a:ext cx="2120036" cy="69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Four</a:t>
            </a:r>
            <a:r>
              <a:rPr lang="en-US" altLang="zh-TW" sz="2400" dirty="0"/>
              <a:t> </a:t>
            </a:r>
            <a:r>
              <a:rPr lang="en-US" altLang="zh-TW" sz="2400" i="1" dirty="0"/>
              <a:t>2p</a:t>
            </a:r>
            <a:r>
              <a:rPr lang="en-US" altLang="zh-TW" sz="2400" dirty="0"/>
              <a:t> atomic orbitals (AO)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8B4E63-569C-48BB-BC46-3BC7F0AE7805}"/>
              </a:ext>
            </a:extLst>
          </p:cNvPr>
          <p:cNvSpPr txBox="1"/>
          <p:nvPr/>
        </p:nvSpPr>
        <p:spPr>
          <a:xfrm>
            <a:off x="3154931" y="5224140"/>
            <a:ext cx="3296999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Four</a:t>
            </a:r>
            <a:r>
              <a:rPr lang="en-US" altLang="zh-TW" sz="2400" dirty="0"/>
              <a:t> </a:t>
            </a:r>
            <a:r>
              <a:rPr lang="el-GR" altLang="zh-TW" sz="2400" i="1" dirty="0"/>
              <a:t>Ψ</a:t>
            </a:r>
            <a:r>
              <a:rPr lang="en-US" altLang="zh-TW" sz="2400" dirty="0"/>
              <a:t> molecular</a:t>
            </a:r>
            <a:br>
              <a:rPr lang="en-US" altLang="zh-TW" sz="2400" dirty="0"/>
            </a:br>
            <a:r>
              <a:rPr lang="en-US" altLang="zh-TW" sz="2400" dirty="0"/>
              <a:t>orbitals (MO)</a:t>
            </a:r>
            <a:endParaRPr lang="zh-TW" altLang="en-US" sz="24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8625C5E-FF81-41B2-B27F-F449B93EB6DD}"/>
              </a:ext>
            </a:extLst>
          </p:cNvPr>
          <p:cNvSpPr/>
          <p:nvPr/>
        </p:nvSpPr>
        <p:spPr>
          <a:xfrm>
            <a:off x="4838082" y="1548718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452A7B71-27C0-4BC2-B02C-29B4B5CD6707}"/>
              </a:ext>
            </a:extLst>
          </p:cNvPr>
          <p:cNvSpPr/>
          <p:nvPr/>
        </p:nvSpPr>
        <p:spPr>
          <a:xfrm>
            <a:off x="4813368" y="2188065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35089BD-E618-417F-BF9D-303387B4B5B8}"/>
              </a:ext>
            </a:extLst>
          </p:cNvPr>
          <p:cNvSpPr/>
          <p:nvPr/>
        </p:nvSpPr>
        <p:spPr>
          <a:xfrm>
            <a:off x="4791698" y="3179754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7324DC5B-A78C-46AD-956F-FC8D20DB196B}"/>
              </a:ext>
            </a:extLst>
          </p:cNvPr>
          <p:cNvSpPr/>
          <p:nvPr/>
        </p:nvSpPr>
        <p:spPr>
          <a:xfrm>
            <a:off x="4841124" y="3806081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E27C74-7E10-46F1-AF62-45BA79E31C9F}"/>
              </a:ext>
            </a:extLst>
          </p:cNvPr>
          <p:cNvSpPr txBox="1"/>
          <p:nvPr/>
        </p:nvSpPr>
        <p:spPr>
          <a:xfrm>
            <a:off x="4801641" y="153633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4</a:t>
            </a:r>
            <a:r>
              <a:rPr lang="en-US" altLang="zh-TW" i="1" dirty="0"/>
              <a:t>*</a:t>
            </a:r>
            <a:endParaRPr lang="zh-TW" altLang="en-US" i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129A05D-5E0E-4EC5-A120-C9D180D66764}"/>
              </a:ext>
            </a:extLst>
          </p:cNvPr>
          <p:cNvSpPr txBox="1"/>
          <p:nvPr/>
        </p:nvSpPr>
        <p:spPr>
          <a:xfrm>
            <a:off x="4801641" y="215454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3</a:t>
            </a:r>
            <a:r>
              <a:rPr lang="en-US" altLang="zh-TW" i="1" dirty="0"/>
              <a:t>*</a:t>
            </a:r>
            <a:endParaRPr lang="zh-TW" altLang="en-US" i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002DC9-8F5F-483F-A8C2-F76AA4521C93}"/>
              </a:ext>
            </a:extLst>
          </p:cNvPr>
          <p:cNvSpPr txBox="1"/>
          <p:nvPr/>
        </p:nvSpPr>
        <p:spPr>
          <a:xfrm>
            <a:off x="4801641" y="318633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2</a:t>
            </a:r>
            <a:endParaRPr lang="zh-TW" altLang="en-US" i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C6D40C-610E-4DE1-AED5-B69068A82B29}"/>
              </a:ext>
            </a:extLst>
          </p:cNvPr>
          <p:cNvSpPr txBox="1"/>
          <p:nvPr/>
        </p:nvSpPr>
        <p:spPr>
          <a:xfrm>
            <a:off x="4801641" y="380454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1</a:t>
            </a:r>
            <a:endParaRPr lang="zh-TW" altLang="en-US" i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1A18E6-E6B9-4069-B94E-BC8AB8295D15}"/>
              </a:ext>
            </a:extLst>
          </p:cNvPr>
          <p:cNvSpPr txBox="1"/>
          <p:nvPr/>
        </p:nvSpPr>
        <p:spPr>
          <a:xfrm>
            <a:off x="5405922" y="2137731"/>
            <a:ext cx="9460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E80AE9-4D05-4BA4-B945-4F2B9AE0F45A}"/>
              </a:ext>
            </a:extLst>
          </p:cNvPr>
          <p:cNvSpPr txBox="1"/>
          <p:nvPr/>
        </p:nvSpPr>
        <p:spPr>
          <a:xfrm>
            <a:off x="5369855" y="3170042"/>
            <a:ext cx="10182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F54F1C7-AD89-4905-B1CC-EAB310C70849}"/>
              </a:ext>
            </a:extLst>
          </p:cNvPr>
          <p:cNvSpPr txBox="1"/>
          <p:nvPr/>
        </p:nvSpPr>
        <p:spPr>
          <a:xfrm>
            <a:off x="5321764" y="3562849"/>
            <a:ext cx="1114408" cy="538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Highest</a:t>
            </a:r>
            <a:b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occupied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457FFCE-64B2-493F-A2D7-08EE89380249}"/>
              </a:ext>
            </a:extLst>
          </p:cNvPr>
          <p:cNvSpPr/>
          <p:nvPr/>
        </p:nvSpPr>
        <p:spPr>
          <a:xfrm>
            <a:off x="5523169" y="2628827"/>
            <a:ext cx="269584" cy="214939"/>
          </a:xfrm>
          <a:custGeom>
            <a:avLst/>
            <a:gdLst>
              <a:gd name="connsiteX0" fmla="*/ 0 w 269584"/>
              <a:gd name="connsiteY0" fmla="*/ 204010 h 214939"/>
              <a:gd name="connsiteX1" fmla="*/ 229510 w 269584"/>
              <a:gd name="connsiteY1" fmla="*/ 214939 h 214939"/>
              <a:gd name="connsiteX2" fmla="*/ 269584 w 269584"/>
              <a:gd name="connsiteY2" fmla="*/ 116577 h 214939"/>
              <a:gd name="connsiteX3" fmla="*/ 171222 w 269584"/>
              <a:gd name="connsiteY3" fmla="*/ 0 h 214939"/>
              <a:gd name="connsiteX4" fmla="*/ 0 w 269584"/>
              <a:gd name="connsiteY4" fmla="*/ 21858 h 214939"/>
              <a:gd name="connsiteX5" fmla="*/ 0 w 269584"/>
              <a:gd name="connsiteY5" fmla="*/ 204010 h 2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84" h="214939">
                <a:moveTo>
                  <a:pt x="0" y="204010"/>
                </a:moveTo>
                <a:lnTo>
                  <a:pt x="229510" y="214939"/>
                </a:lnTo>
                <a:lnTo>
                  <a:pt x="269584" y="116577"/>
                </a:lnTo>
                <a:lnTo>
                  <a:pt x="171222" y="0"/>
                </a:lnTo>
                <a:lnTo>
                  <a:pt x="0" y="21858"/>
                </a:lnTo>
                <a:lnTo>
                  <a:pt x="0" y="20401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0E18E5-B9AC-45E4-9495-FB87A1E59C4A}"/>
              </a:ext>
            </a:extLst>
          </p:cNvPr>
          <p:cNvSpPr txBox="1"/>
          <p:nvPr/>
        </p:nvSpPr>
        <p:spPr>
          <a:xfrm>
            <a:off x="5815586" y="254143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h</a:t>
            </a:r>
            <a:r>
              <a:rPr lang="el-GR" altLang="zh-TW" i="1" dirty="0"/>
              <a:t>ν</a:t>
            </a:r>
            <a:endParaRPr lang="zh-TW" altLang="en-US" i="1" dirty="0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C20EBDD-D474-4B32-BD46-5A5212E649D5}"/>
              </a:ext>
            </a:extLst>
          </p:cNvPr>
          <p:cNvSpPr/>
          <p:nvPr/>
        </p:nvSpPr>
        <p:spPr>
          <a:xfrm>
            <a:off x="5049575" y="2887482"/>
            <a:ext cx="1173055" cy="207653"/>
          </a:xfrm>
          <a:custGeom>
            <a:avLst/>
            <a:gdLst>
              <a:gd name="connsiteX0" fmla="*/ 0 w 1173055"/>
              <a:gd name="connsiteY0" fmla="*/ 18215 h 207653"/>
              <a:gd name="connsiteX1" fmla="*/ 1132982 w 1173055"/>
              <a:gd name="connsiteY1" fmla="*/ 0 h 207653"/>
              <a:gd name="connsiteX2" fmla="*/ 1173055 w 1173055"/>
              <a:gd name="connsiteY2" fmla="*/ 109291 h 207653"/>
              <a:gd name="connsiteX3" fmla="*/ 1140268 w 1173055"/>
              <a:gd name="connsiteY3" fmla="*/ 207653 h 207653"/>
              <a:gd name="connsiteX4" fmla="*/ 25501 w 1173055"/>
              <a:gd name="connsiteY4" fmla="*/ 200366 h 207653"/>
              <a:gd name="connsiteX5" fmla="*/ 0 w 1173055"/>
              <a:gd name="connsiteY5" fmla="*/ 18215 h 20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3055" h="207653">
                <a:moveTo>
                  <a:pt x="0" y="18215"/>
                </a:moveTo>
                <a:lnTo>
                  <a:pt x="1132982" y="0"/>
                </a:lnTo>
                <a:lnTo>
                  <a:pt x="1173055" y="109291"/>
                </a:lnTo>
                <a:lnTo>
                  <a:pt x="1140268" y="207653"/>
                </a:lnTo>
                <a:lnTo>
                  <a:pt x="25501" y="200366"/>
                </a:lnTo>
                <a:lnTo>
                  <a:pt x="0" y="18215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B2C77A-EFB1-4E1A-A8CC-A4B2E1B11F44}"/>
              </a:ext>
            </a:extLst>
          </p:cNvPr>
          <p:cNvSpPr txBox="1"/>
          <p:nvPr/>
        </p:nvSpPr>
        <p:spPr>
          <a:xfrm>
            <a:off x="7363367" y="3213963"/>
            <a:ext cx="34496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π</a:t>
            </a:r>
            <a:endParaRPr lang="zh-TW" altLang="en-US" sz="20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0031256-2EEF-405A-B1CF-EFE65F2AFE58}"/>
              </a:ext>
            </a:extLst>
          </p:cNvPr>
          <p:cNvSpPr txBox="1"/>
          <p:nvPr/>
        </p:nvSpPr>
        <p:spPr>
          <a:xfrm>
            <a:off x="7363367" y="2123771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π</a:t>
            </a:r>
            <a:r>
              <a:rPr lang="en-US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*</a:t>
            </a:r>
            <a:endParaRPr lang="zh-TW" altLang="en-US" sz="2000" i="1" dirty="0">
              <a:solidFill>
                <a:srgbClr val="A4387A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5DC1E1-C64A-4D3C-9E5E-54027DBF5ED3}"/>
              </a:ext>
            </a:extLst>
          </p:cNvPr>
          <p:cNvSpPr txBox="1"/>
          <p:nvPr/>
        </p:nvSpPr>
        <p:spPr>
          <a:xfrm>
            <a:off x="3569176" y="4296481"/>
            <a:ext cx="212003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0070C0"/>
                </a:solidFill>
              </a:rPr>
              <a:t>Ground</a:t>
            </a:r>
            <a:r>
              <a:rPr lang="en-US" altLang="zh-TW" sz="2000" dirty="0"/>
              <a:t> state</a:t>
            </a:r>
            <a:br>
              <a:rPr lang="en-US" altLang="zh-TW" sz="2000" dirty="0"/>
            </a:br>
            <a:r>
              <a:rPr lang="en-US" altLang="zh-TW" sz="2000" dirty="0"/>
              <a:t>electronic</a:t>
            </a:r>
            <a:br>
              <a:rPr lang="en-US" altLang="zh-TW" sz="2000" dirty="0"/>
            </a:br>
            <a:r>
              <a:rPr lang="en-US" altLang="zh-TW" sz="2000" dirty="0"/>
              <a:t>configuration</a:t>
            </a:r>
            <a:endParaRPr lang="zh-TW" altLang="en-US" sz="2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D9E40B1-91E8-4839-BFEB-3F02E3788357}"/>
              </a:ext>
            </a:extLst>
          </p:cNvPr>
          <p:cNvSpPr txBox="1"/>
          <p:nvPr/>
        </p:nvSpPr>
        <p:spPr>
          <a:xfrm>
            <a:off x="5990362" y="4292005"/>
            <a:ext cx="1811282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C00000"/>
                </a:solidFill>
              </a:rPr>
              <a:t>Excited</a:t>
            </a:r>
            <a:r>
              <a:rPr lang="en-US" altLang="zh-TW" sz="2000" dirty="0"/>
              <a:t> state</a:t>
            </a:r>
            <a:br>
              <a:rPr lang="en-US" altLang="zh-TW" sz="2000" dirty="0"/>
            </a:br>
            <a:r>
              <a:rPr lang="en-US" altLang="zh-TW" sz="2000" dirty="0"/>
              <a:t>electronic</a:t>
            </a:r>
            <a:br>
              <a:rPr lang="en-US" altLang="zh-TW" sz="2000" dirty="0"/>
            </a:br>
            <a:r>
              <a:rPr lang="en-US" altLang="zh-TW" sz="2000" dirty="0"/>
              <a:t>configuration</a:t>
            </a:r>
            <a:endParaRPr lang="zh-TW" altLang="en-US" sz="20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3AC9B35-08FB-4B78-A45F-674276CDCDF3}"/>
              </a:ext>
            </a:extLst>
          </p:cNvPr>
          <p:cNvCxnSpPr>
            <a:cxnSpLocks/>
          </p:cNvCxnSpPr>
          <p:nvPr/>
        </p:nvCxnSpPr>
        <p:spPr>
          <a:xfrm>
            <a:off x="3306162" y="5389394"/>
            <a:ext cx="28076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6A87BC8-0067-4524-B8DB-9C450AE8A6D1}"/>
              </a:ext>
            </a:extLst>
          </p:cNvPr>
          <p:cNvSpPr/>
          <p:nvPr/>
        </p:nvSpPr>
        <p:spPr>
          <a:xfrm>
            <a:off x="1630349" y="3213963"/>
            <a:ext cx="1246013" cy="59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30FC88-C160-4F88-B893-7B8D5D7AB935}"/>
              </a:ext>
            </a:extLst>
          </p:cNvPr>
          <p:cNvSpPr/>
          <p:nvPr/>
        </p:nvSpPr>
        <p:spPr>
          <a:xfrm>
            <a:off x="4371172" y="2385773"/>
            <a:ext cx="442196" cy="76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D5870A-DE43-41BC-A1D5-5F607A552F19}"/>
              </a:ext>
            </a:extLst>
          </p:cNvPr>
          <p:cNvSpPr/>
          <p:nvPr/>
        </p:nvSpPr>
        <p:spPr>
          <a:xfrm>
            <a:off x="6387269" y="1683120"/>
            <a:ext cx="830300" cy="2578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100506-4D1C-45C7-82EF-1CBA67FB34D1}"/>
              </a:ext>
            </a:extLst>
          </p:cNvPr>
          <p:cNvSpPr/>
          <p:nvPr/>
        </p:nvSpPr>
        <p:spPr>
          <a:xfrm>
            <a:off x="7217569" y="2041864"/>
            <a:ext cx="672034" cy="157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1" descr="10p343_f20.jpg">
            <a:extLst>
              <a:ext uri="{FF2B5EF4-FFF2-40B4-BE49-F238E27FC236}">
                <a16:creationId xmlns:a16="http://schemas.microsoft.com/office/drawing/2014/main" id="{A5313D03-98D8-46B5-8A31-9715E46032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9" r="6693" b="23493"/>
          <a:stretch/>
        </p:blipFill>
        <p:spPr bwMode="auto">
          <a:xfrm>
            <a:off x="6480505" y="1535272"/>
            <a:ext cx="834845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" descr="10p343_f20.jpg">
            <a:extLst>
              <a:ext uri="{FF2B5EF4-FFF2-40B4-BE49-F238E27FC236}">
                <a16:creationId xmlns:a16="http://schemas.microsoft.com/office/drawing/2014/main" id="{8B1771F1-9EFE-46B5-AC41-D2A6C6638B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7" r="3511" b="23493"/>
          <a:stretch/>
        </p:blipFill>
        <p:spPr bwMode="auto">
          <a:xfrm>
            <a:off x="7428529" y="1535272"/>
            <a:ext cx="258457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793548CC-3E0F-44E7-9682-9BFFAE5D98E1}"/>
              </a:ext>
            </a:extLst>
          </p:cNvPr>
          <p:cNvSpPr/>
          <p:nvPr/>
        </p:nvSpPr>
        <p:spPr>
          <a:xfrm>
            <a:off x="1782749" y="3366363"/>
            <a:ext cx="1246013" cy="59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Picture 1" descr="10p343_f20.jpg">
            <a:extLst>
              <a:ext uri="{FF2B5EF4-FFF2-40B4-BE49-F238E27FC236}">
                <a16:creationId xmlns:a16="http://schemas.microsoft.com/office/drawing/2014/main" id="{03A80770-46D3-46CC-A848-4018B21768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2" t="34926" r="18112" b="62249"/>
          <a:stretch/>
        </p:blipFill>
        <p:spPr bwMode="auto">
          <a:xfrm>
            <a:off x="5251733" y="2813917"/>
            <a:ext cx="1409999" cy="1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3761CA8-E765-41CD-8AD9-EB76FADCFC91}"/>
              </a:ext>
            </a:extLst>
          </p:cNvPr>
          <p:cNvSpPr/>
          <p:nvPr/>
        </p:nvSpPr>
        <p:spPr>
          <a:xfrm>
            <a:off x="7686986" y="2662939"/>
            <a:ext cx="1024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217 nm</a:t>
            </a:r>
            <a:endParaRPr lang="zh-TW" altLang="en-US" sz="2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89B438-E690-478B-B217-08A8AD082BF9}"/>
              </a:ext>
            </a:extLst>
          </p:cNvPr>
          <p:cNvSpPr txBox="1"/>
          <p:nvPr/>
        </p:nvSpPr>
        <p:spPr>
          <a:xfrm>
            <a:off x="5248921" y="281391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A4387A"/>
                </a:solidFill>
              </a:rPr>
              <a:t>UV irradiation</a:t>
            </a:r>
            <a:endParaRPr lang="zh-TW" altLang="en-US" i="1" dirty="0">
              <a:solidFill>
                <a:srgbClr val="A4387A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9B059A-E04B-4313-A2DA-D7EBBB1283B3}"/>
              </a:ext>
            </a:extLst>
          </p:cNvPr>
          <p:cNvSpPr txBox="1"/>
          <p:nvPr/>
        </p:nvSpPr>
        <p:spPr>
          <a:xfrm>
            <a:off x="5228236" y="1655887"/>
            <a:ext cx="1354858" cy="538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Lowest</a:t>
            </a:r>
            <a:b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unoccupied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6B1F5A2-9DDA-443F-AB44-D43E9BAD6C20}"/>
              </a:ext>
            </a:extLst>
          </p:cNvPr>
          <p:cNvSpPr txBox="1"/>
          <p:nvPr/>
        </p:nvSpPr>
        <p:spPr>
          <a:xfrm>
            <a:off x="7648599" y="3205923"/>
            <a:ext cx="34496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π</a:t>
            </a:r>
            <a:endParaRPr lang="zh-TW" altLang="en-US" sz="20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D06C4AE-4DC5-49D9-8417-7431132BAE95}"/>
              </a:ext>
            </a:extLst>
          </p:cNvPr>
          <p:cNvSpPr txBox="1"/>
          <p:nvPr/>
        </p:nvSpPr>
        <p:spPr>
          <a:xfrm>
            <a:off x="7648599" y="2115731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π</a:t>
            </a:r>
            <a:r>
              <a:rPr lang="en-US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*</a:t>
            </a:r>
            <a:endParaRPr lang="zh-TW" altLang="en-US" sz="2000" i="1" dirty="0">
              <a:solidFill>
                <a:srgbClr val="A4387A"/>
              </a:solidFill>
              <a:latin typeface="Comic Sans MS" panose="030F0702030302020204" pitchFamily="66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1837E3E-2404-44D3-8228-325EBC6B3D3F}"/>
              </a:ext>
            </a:extLst>
          </p:cNvPr>
          <p:cNvSpPr txBox="1"/>
          <p:nvPr/>
        </p:nvSpPr>
        <p:spPr>
          <a:xfrm>
            <a:off x="7495852" y="3618874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vs ethene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165 nm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4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3" grpId="0"/>
      <p:bldP spid="29" grpId="0"/>
      <p:bldP spid="30" grpId="0"/>
      <p:bldP spid="7" grpId="0" animBg="1"/>
      <p:bldP spid="34" grpId="0"/>
      <p:bldP spid="25" grpId="0"/>
      <p:bldP spid="41" grpId="0" animBg="1"/>
      <p:bldP spid="42" grpId="0" animBg="1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049EF-F1BC-400A-982A-B30F71B7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54" y="4064"/>
            <a:ext cx="8288672" cy="106626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UV absorption in conjugated polyenes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871C3A-5F4F-4413-AA80-1CDEAB5E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0F003F2D-85E5-4980-93EA-DAC854AC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678103" y="1166109"/>
            <a:ext cx="484446" cy="290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FC279C3-E620-45AB-A9AD-517F0591219E}"/>
              </a:ext>
            </a:extLst>
          </p:cNvPr>
          <p:cNvCxnSpPr>
            <a:cxnSpLocks/>
          </p:cNvCxnSpPr>
          <p:nvPr/>
        </p:nvCxnSpPr>
        <p:spPr>
          <a:xfrm>
            <a:off x="6945819" y="1989348"/>
            <a:ext cx="0" cy="12420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2C471E0-7E69-40A4-B76C-1DC477637CDA}"/>
              </a:ext>
            </a:extLst>
          </p:cNvPr>
          <p:cNvCxnSpPr>
            <a:cxnSpLocks/>
          </p:cNvCxnSpPr>
          <p:nvPr/>
        </p:nvCxnSpPr>
        <p:spPr>
          <a:xfrm>
            <a:off x="5228770" y="1911948"/>
            <a:ext cx="0" cy="13968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92D2CE6-FF26-49EB-8A5A-24C05605CD5A}"/>
              </a:ext>
            </a:extLst>
          </p:cNvPr>
          <p:cNvCxnSpPr>
            <a:cxnSpLocks/>
          </p:cNvCxnSpPr>
          <p:nvPr/>
        </p:nvCxnSpPr>
        <p:spPr>
          <a:xfrm>
            <a:off x="3531714" y="1780548"/>
            <a:ext cx="0" cy="16596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AE303C-3734-4181-A980-AE23E7016F1E}"/>
              </a:ext>
            </a:extLst>
          </p:cNvPr>
          <p:cNvCxnSpPr>
            <a:cxnSpLocks/>
          </p:cNvCxnSpPr>
          <p:nvPr/>
        </p:nvCxnSpPr>
        <p:spPr>
          <a:xfrm>
            <a:off x="1842243" y="1519548"/>
            <a:ext cx="0" cy="21816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FECF66-A5FB-4BC2-9218-045229A19E8F}"/>
              </a:ext>
            </a:extLst>
          </p:cNvPr>
          <p:cNvSpPr txBox="1"/>
          <p:nvPr/>
        </p:nvSpPr>
        <p:spPr>
          <a:xfrm>
            <a:off x="7011894" y="2323358"/>
            <a:ext cx="89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290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D2F735-E4D7-489F-8ECC-17EE6EE66BCB}"/>
              </a:ext>
            </a:extLst>
          </p:cNvPr>
          <p:cNvSpPr txBox="1"/>
          <p:nvPr/>
        </p:nvSpPr>
        <p:spPr>
          <a:xfrm>
            <a:off x="5287594" y="2323358"/>
            <a:ext cx="89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258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F851C28-E272-4EDD-94B1-5FA691A1D9F6}"/>
              </a:ext>
            </a:extLst>
          </p:cNvPr>
          <p:cNvSpPr txBox="1"/>
          <p:nvPr/>
        </p:nvSpPr>
        <p:spPr>
          <a:xfrm>
            <a:off x="3508228" y="2304388"/>
            <a:ext cx="8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217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1BA8F5-79A9-44A3-A39D-DEE26922EBD3}"/>
              </a:ext>
            </a:extLst>
          </p:cNvPr>
          <p:cNvSpPr txBox="1"/>
          <p:nvPr/>
        </p:nvSpPr>
        <p:spPr>
          <a:xfrm>
            <a:off x="1890117" y="2323358"/>
            <a:ext cx="8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165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3D0FD01-BBB6-4D56-AE39-3EAEC4F58D16}"/>
              </a:ext>
            </a:extLst>
          </p:cNvPr>
          <p:cNvGrpSpPr/>
          <p:nvPr/>
        </p:nvGrpSpPr>
        <p:grpSpPr>
          <a:xfrm>
            <a:off x="4684809" y="1169438"/>
            <a:ext cx="1027343" cy="2953655"/>
            <a:chOff x="4684809" y="1279166"/>
            <a:chExt cx="1027343" cy="2953655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C7BE2BB-0B45-4708-86EB-CB4202B327CA}"/>
                </a:ext>
              </a:extLst>
            </p:cNvPr>
            <p:cNvCxnSpPr/>
            <p:nvPr/>
          </p:nvCxnSpPr>
          <p:spPr>
            <a:xfrm>
              <a:off x="4684809" y="1993494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0DF773C-8659-4C57-9242-B23BFE0D851F}"/>
                </a:ext>
              </a:extLst>
            </p:cNvPr>
            <p:cNvCxnSpPr/>
            <p:nvPr/>
          </p:nvCxnSpPr>
          <p:spPr>
            <a:xfrm>
              <a:off x="4684809" y="162927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A671677-B0F7-4F72-B28C-0F77F62DC413}"/>
                </a:ext>
              </a:extLst>
            </p:cNvPr>
            <p:cNvCxnSpPr/>
            <p:nvPr/>
          </p:nvCxnSpPr>
          <p:spPr>
            <a:xfrm>
              <a:off x="4684809" y="127916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A4CB9D1-0793-4F91-AF08-A744625B5713}"/>
                </a:ext>
              </a:extLst>
            </p:cNvPr>
            <p:cNvCxnSpPr/>
            <p:nvPr/>
          </p:nvCxnSpPr>
          <p:spPr>
            <a:xfrm>
              <a:off x="4684809" y="4232821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BF81055-5E8A-4D20-9742-AE2840EFE546}"/>
                </a:ext>
              </a:extLst>
            </p:cNvPr>
            <p:cNvCxnSpPr/>
            <p:nvPr/>
          </p:nvCxnSpPr>
          <p:spPr>
            <a:xfrm>
              <a:off x="4684809" y="381087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3D10FBF-FAF7-41A9-BAF1-3DEFE241DD0E}"/>
                </a:ext>
              </a:extLst>
            </p:cNvPr>
            <p:cNvCxnSpPr/>
            <p:nvPr/>
          </p:nvCxnSpPr>
          <p:spPr>
            <a:xfrm>
              <a:off x="4684809" y="3411401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09E11B0D-F066-408A-9A24-71E10785DCC3}"/>
              </a:ext>
            </a:extLst>
          </p:cNvPr>
          <p:cNvGrpSpPr/>
          <p:nvPr/>
        </p:nvGrpSpPr>
        <p:grpSpPr>
          <a:xfrm>
            <a:off x="4004069" y="1098063"/>
            <a:ext cx="591829" cy="3088322"/>
            <a:chOff x="4432563" y="2004677"/>
            <a:chExt cx="642902" cy="2731360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A023349-23EB-4FBD-A67A-C23942C51658}"/>
                </a:ext>
              </a:extLst>
            </p:cNvPr>
            <p:cNvSpPr txBox="1"/>
            <p:nvPr/>
          </p:nvSpPr>
          <p:spPr>
            <a:xfrm>
              <a:off x="4432563" y="2004677"/>
              <a:ext cx="642902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4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116D30C-A780-4793-BA38-F95D1CCD89E3}"/>
                </a:ext>
              </a:extLst>
            </p:cNvPr>
            <p:cNvSpPr txBox="1"/>
            <p:nvPr/>
          </p:nvSpPr>
          <p:spPr>
            <a:xfrm>
              <a:off x="4432563" y="2443849"/>
              <a:ext cx="642902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3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6A1A175-A033-497D-B465-B4DCB8085FCB}"/>
                </a:ext>
              </a:extLst>
            </p:cNvPr>
            <p:cNvSpPr txBox="1"/>
            <p:nvPr/>
          </p:nvSpPr>
          <p:spPr>
            <a:xfrm>
              <a:off x="4432563" y="3941100"/>
              <a:ext cx="503594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endParaRPr lang="zh-TW" altLang="en-US" sz="2000" i="1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580B785-F504-467D-99F8-C7225DBD7257}"/>
                </a:ext>
              </a:extLst>
            </p:cNvPr>
            <p:cNvSpPr txBox="1"/>
            <p:nvPr/>
          </p:nvSpPr>
          <p:spPr>
            <a:xfrm>
              <a:off x="4432563" y="4382174"/>
              <a:ext cx="503594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936932D-87E1-4945-865A-7FA936164E68}"/>
              </a:ext>
            </a:extLst>
          </p:cNvPr>
          <p:cNvSpPr/>
          <p:nvPr/>
        </p:nvSpPr>
        <p:spPr>
          <a:xfrm>
            <a:off x="2863391" y="4089494"/>
            <a:ext cx="133664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Buta-1,3-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diene</a:t>
            </a:r>
            <a:endParaRPr lang="zh-TW" altLang="en-US" sz="2400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B08A0AE-6AC4-4DD4-9BFD-5DA01DB958F0}"/>
              </a:ext>
            </a:extLst>
          </p:cNvPr>
          <p:cNvGrpSpPr/>
          <p:nvPr/>
        </p:nvGrpSpPr>
        <p:grpSpPr>
          <a:xfrm>
            <a:off x="2363331" y="1351045"/>
            <a:ext cx="591829" cy="2578894"/>
            <a:chOff x="2534902" y="2279737"/>
            <a:chExt cx="642902" cy="2262585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395F1C4-D8BD-481B-818B-347C0F5E118B}"/>
                </a:ext>
              </a:extLst>
            </p:cNvPr>
            <p:cNvSpPr txBox="1"/>
            <p:nvPr/>
          </p:nvSpPr>
          <p:spPr>
            <a:xfrm>
              <a:off x="2534902" y="2279737"/>
              <a:ext cx="642902" cy="351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r>
                <a:rPr lang="zh-TW" altLang="en-US" sz="2000" i="1" dirty="0"/>
                <a:t>*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D201CEB-EE66-4FF3-BDD8-1E6AF4A19FBA}"/>
                </a:ext>
              </a:extLst>
            </p:cNvPr>
            <p:cNvSpPr txBox="1"/>
            <p:nvPr/>
          </p:nvSpPr>
          <p:spPr>
            <a:xfrm>
              <a:off x="2534902" y="4191287"/>
              <a:ext cx="503594" cy="351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EC17191-1F5C-405C-8999-0F5483902FFF}"/>
              </a:ext>
            </a:extLst>
          </p:cNvPr>
          <p:cNvGrpSpPr/>
          <p:nvPr/>
        </p:nvGrpSpPr>
        <p:grpSpPr>
          <a:xfrm>
            <a:off x="5711869" y="976812"/>
            <a:ext cx="591829" cy="3319660"/>
            <a:chOff x="5711869" y="1086540"/>
            <a:chExt cx="591829" cy="331966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42EBA2D-AF4E-4DCC-8398-184DD82D99D1}"/>
                </a:ext>
              </a:extLst>
            </p:cNvPr>
            <p:cNvGrpSpPr/>
            <p:nvPr/>
          </p:nvGrpSpPr>
          <p:grpSpPr>
            <a:xfrm>
              <a:off x="5711869" y="3217204"/>
              <a:ext cx="463588" cy="1188996"/>
              <a:chOff x="5597568" y="3287851"/>
              <a:chExt cx="463588" cy="952832"/>
            </a:xfrm>
          </p:grpSpPr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52A5BE1-FFC6-436C-BA4B-2805D291124D}"/>
                  </a:ext>
                </a:extLst>
              </p:cNvPr>
              <p:cNvSpPr txBox="1"/>
              <p:nvPr/>
            </p:nvSpPr>
            <p:spPr>
              <a:xfrm>
                <a:off x="5597568" y="3287851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3</a:t>
                </a:r>
                <a:endParaRPr lang="zh-TW" altLang="en-US" sz="2000" i="1" dirty="0"/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5B01985-17E1-49F2-AEC0-D5E19F569B4B}"/>
                  </a:ext>
                </a:extLst>
              </p:cNvPr>
              <p:cNvSpPr txBox="1"/>
              <p:nvPr/>
            </p:nvSpPr>
            <p:spPr>
              <a:xfrm>
                <a:off x="5597568" y="3603949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endParaRPr lang="zh-TW" altLang="en-US" sz="2000" i="1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21CB4AA-4B6A-4EFB-81FE-AFAAD0815B01}"/>
                  </a:ext>
                </a:extLst>
              </p:cNvPr>
              <p:cNvSpPr txBox="1"/>
              <p:nvPr/>
            </p:nvSpPr>
            <p:spPr>
              <a:xfrm>
                <a:off x="5597568" y="3920045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5EF6E16-C797-4AFD-B5BA-00F57149E3B3}"/>
                </a:ext>
              </a:extLst>
            </p:cNvPr>
            <p:cNvGrpSpPr/>
            <p:nvPr/>
          </p:nvGrpSpPr>
          <p:grpSpPr>
            <a:xfrm>
              <a:off x="5711869" y="1086540"/>
              <a:ext cx="591829" cy="1120784"/>
              <a:chOff x="5597568" y="1033775"/>
              <a:chExt cx="591829" cy="999273"/>
            </a:xfrm>
          </p:grpSpPr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CA3198F-7038-45F4-B51D-55720C3FE684}"/>
                  </a:ext>
                </a:extLst>
              </p:cNvPr>
              <p:cNvSpPr txBox="1"/>
              <p:nvPr/>
            </p:nvSpPr>
            <p:spPr>
              <a:xfrm>
                <a:off x="5597568" y="1676316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4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85ADC7-8134-478F-87D5-374E7AE80967}"/>
                  </a:ext>
                </a:extLst>
              </p:cNvPr>
              <p:cNvSpPr txBox="1"/>
              <p:nvPr/>
            </p:nvSpPr>
            <p:spPr>
              <a:xfrm>
                <a:off x="5597568" y="1355045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5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FF8D060-CC2C-426B-B1F4-31F7B431D5F8}"/>
                  </a:ext>
                </a:extLst>
              </p:cNvPr>
              <p:cNvSpPr txBox="1"/>
              <p:nvPr/>
            </p:nvSpPr>
            <p:spPr>
              <a:xfrm>
                <a:off x="5597568" y="1033775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6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28A801C-A94B-4C4D-B9D5-5028BBBA025D}"/>
              </a:ext>
            </a:extLst>
          </p:cNvPr>
          <p:cNvGrpSpPr/>
          <p:nvPr/>
        </p:nvGrpSpPr>
        <p:grpSpPr>
          <a:xfrm>
            <a:off x="7416292" y="829392"/>
            <a:ext cx="616101" cy="3489609"/>
            <a:chOff x="7416292" y="939120"/>
            <a:chExt cx="616101" cy="3489609"/>
          </a:xfrm>
        </p:grpSpPr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927812A-2629-435A-82E5-3C82ADA50576}"/>
                </a:ext>
              </a:extLst>
            </p:cNvPr>
            <p:cNvSpPr txBox="1"/>
            <p:nvPr/>
          </p:nvSpPr>
          <p:spPr>
            <a:xfrm>
              <a:off x="7416292" y="3455996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3</a:t>
              </a:r>
              <a:endParaRPr lang="zh-TW" altLang="en-US" sz="2000" i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81F1A91-C26F-4919-A5AE-A2118712739B}"/>
                </a:ext>
              </a:extLst>
            </p:cNvPr>
            <p:cNvSpPr txBox="1"/>
            <p:nvPr/>
          </p:nvSpPr>
          <p:spPr>
            <a:xfrm>
              <a:off x="7416292" y="3742307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endParaRPr lang="zh-TW" altLang="en-US" sz="2000" i="1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26C25AB-A174-425A-93E2-85869C7DD9B4}"/>
                </a:ext>
              </a:extLst>
            </p:cNvPr>
            <p:cNvSpPr txBox="1"/>
            <p:nvPr/>
          </p:nvSpPr>
          <p:spPr>
            <a:xfrm>
              <a:off x="7416292" y="4028619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42A2F3E4-605A-4E5A-992A-C72F0EBD46A4}"/>
                </a:ext>
              </a:extLst>
            </p:cNvPr>
            <p:cNvSpPr txBox="1"/>
            <p:nvPr/>
          </p:nvSpPr>
          <p:spPr>
            <a:xfrm>
              <a:off x="7416292" y="3169685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4</a:t>
              </a:r>
              <a:endParaRPr lang="zh-TW" altLang="en-US" sz="2000" i="1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10DADCB-ED2E-456F-8690-7BD2905B4E9F}"/>
                </a:ext>
              </a:extLst>
            </p:cNvPr>
            <p:cNvSpPr txBox="1"/>
            <p:nvPr/>
          </p:nvSpPr>
          <p:spPr>
            <a:xfrm>
              <a:off x="7440564" y="1239161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7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86FD1FBB-ADF1-4A35-B12C-517781873E33}"/>
                </a:ext>
              </a:extLst>
            </p:cNvPr>
            <p:cNvSpPr txBox="1"/>
            <p:nvPr/>
          </p:nvSpPr>
          <p:spPr>
            <a:xfrm>
              <a:off x="7440564" y="1539202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6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888A833-469F-446C-AF0B-4B5A6C48BB93}"/>
                </a:ext>
              </a:extLst>
            </p:cNvPr>
            <p:cNvSpPr txBox="1"/>
            <p:nvPr/>
          </p:nvSpPr>
          <p:spPr>
            <a:xfrm>
              <a:off x="7440564" y="1839243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5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CC22028-553E-4BCE-B74A-ECF98A565603}"/>
                </a:ext>
              </a:extLst>
            </p:cNvPr>
            <p:cNvSpPr txBox="1"/>
            <p:nvPr/>
          </p:nvSpPr>
          <p:spPr>
            <a:xfrm>
              <a:off x="7440564" y="939120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8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48497087-20B1-4673-997B-41DA939F61F0}"/>
              </a:ext>
            </a:extLst>
          </p:cNvPr>
          <p:cNvSpPr/>
          <p:nvPr/>
        </p:nvSpPr>
        <p:spPr>
          <a:xfrm>
            <a:off x="1407353" y="3823661"/>
            <a:ext cx="106593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Ethene</a:t>
            </a:r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19F94C8-F4FD-4B9A-9D13-482C5FE65F81}"/>
              </a:ext>
            </a:extLst>
          </p:cNvPr>
          <p:cNvSpPr/>
          <p:nvPr/>
        </p:nvSpPr>
        <p:spPr>
          <a:xfrm>
            <a:off x="4423421" y="4295393"/>
            <a:ext cx="161069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Hexa-1,3,5-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triene</a:t>
            </a:r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6A7845C-EA77-48E8-B4BE-A9FEB19CDF71}"/>
              </a:ext>
            </a:extLst>
          </p:cNvPr>
          <p:cNvSpPr/>
          <p:nvPr/>
        </p:nvSpPr>
        <p:spPr>
          <a:xfrm>
            <a:off x="6233765" y="4339942"/>
            <a:ext cx="180632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Octa-1,3,5,7-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tetraene</a:t>
            </a:r>
            <a:endParaRPr lang="zh-TW" altLang="en-US" sz="24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1F3E531-51B9-4B4B-8B82-7ECF1616F2DC}"/>
              </a:ext>
            </a:extLst>
          </p:cNvPr>
          <p:cNvGrpSpPr/>
          <p:nvPr/>
        </p:nvGrpSpPr>
        <p:grpSpPr>
          <a:xfrm>
            <a:off x="1341738" y="1519548"/>
            <a:ext cx="1027343" cy="2181600"/>
            <a:chOff x="1367482" y="2436595"/>
            <a:chExt cx="1116000" cy="1942761"/>
          </a:xfrm>
        </p:grpSpPr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039F6E9-F1C6-4D83-901D-7F43CD4EC398}"/>
                </a:ext>
              </a:extLst>
            </p:cNvPr>
            <p:cNvCxnSpPr/>
            <p:nvPr/>
          </p:nvCxnSpPr>
          <p:spPr>
            <a:xfrm>
              <a:off x="1367482" y="2436595"/>
              <a:ext cx="111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7B9BEB-126A-49E7-AC3D-BCA714DE2D8E}"/>
                </a:ext>
              </a:extLst>
            </p:cNvPr>
            <p:cNvCxnSpPr/>
            <p:nvPr/>
          </p:nvCxnSpPr>
          <p:spPr>
            <a:xfrm>
              <a:off x="1367482" y="4379356"/>
              <a:ext cx="111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DB25C7B-8761-4825-9078-4682E9B18DFF}"/>
              </a:ext>
            </a:extLst>
          </p:cNvPr>
          <p:cNvGrpSpPr/>
          <p:nvPr/>
        </p:nvGrpSpPr>
        <p:grpSpPr>
          <a:xfrm>
            <a:off x="2971564" y="1266254"/>
            <a:ext cx="1027343" cy="2682633"/>
            <a:chOff x="2971564" y="1375982"/>
            <a:chExt cx="1027343" cy="2682633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377FAA5-9060-43F4-87D9-ABC0E8CB842C}"/>
                </a:ext>
              </a:extLst>
            </p:cNvPr>
            <p:cNvGrpSpPr/>
            <p:nvPr/>
          </p:nvGrpSpPr>
          <p:grpSpPr>
            <a:xfrm>
              <a:off x="2971564" y="1375982"/>
              <a:ext cx="1027343" cy="504000"/>
              <a:chOff x="3187385" y="2150351"/>
              <a:chExt cx="1116000" cy="280162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D355A587-F673-47CC-A9FA-DF26FE93F603}"/>
                  </a:ext>
                </a:extLst>
              </p:cNvPr>
              <p:cNvCxnSpPr/>
              <p:nvPr/>
            </p:nvCxnSpPr>
            <p:spPr>
              <a:xfrm>
                <a:off x="3187385" y="2430513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5ECE1A89-D8B3-4E7A-80FC-15E9AAF1E80C}"/>
                  </a:ext>
                </a:extLst>
              </p:cNvPr>
              <p:cNvCxnSpPr/>
              <p:nvPr/>
            </p:nvCxnSpPr>
            <p:spPr>
              <a:xfrm flipV="1">
                <a:off x="3187385" y="21503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97BB3DBB-3077-4878-8C46-4ADFA85788B0}"/>
                </a:ext>
              </a:extLst>
            </p:cNvPr>
            <p:cNvGrpSpPr/>
            <p:nvPr/>
          </p:nvGrpSpPr>
          <p:grpSpPr>
            <a:xfrm>
              <a:off x="2971564" y="3554615"/>
              <a:ext cx="1027343" cy="504000"/>
              <a:chOff x="3187385" y="2150351"/>
              <a:chExt cx="1116000" cy="280162"/>
            </a:xfrm>
          </p:grpSpPr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F7BD010E-B7BE-45A4-BF87-68D1410BABC0}"/>
                  </a:ext>
                </a:extLst>
              </p:cNvPr>
              <p:cNvCxnSpPr/>
              <p:nvPr/>
            </p:nvCxnSpPr>
            <p:spPr>
              <a:xfrm>
                <a:off x="3187385" y="2430513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3E4EF22B-C165-403A-BBF7-FF2C9F0FED7C}"/>
                  </a:ext>
                </a:extLst>
              </p:cNvPr>
              <p:cNvCxnSpPr/>
              <p:nvPr/>
            </p:nvCxnSpPr>
            <p:spPr>
              <a:xfrm flipV="1">
                <a:off x="3187385" y="21503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5B7B7D6-8E21-4C55-97E1-52ECBB844643}"/>
              </a:ext>
            </a:extLst>
          </p:cNvPr>
          <p:cNvGrpSpPr/>
          <p:nvPr/>
        </p:nvGrpSpPr>
        <p:grpSpPr>
          <a:xfrm>
            <a:off x="6408683" y="1045495"/>
            <a:ext cx="1031881" cy="3117608"/>
            <a:chOff x="6408683" y="1155223"/>
            <a:chExt cx="1031881" cy="3117608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265C74AD-C537-46BC-B895-840266E714E9}"/>
                </a:ext>
              </a:extLst>
            </p:cNvPr>
            <p:cNvGrpSpPr/>
            <p:nvPr/>
          </p:nvGrpSpPr>
          <p:grpSpPr>
            <a:xfrm>
              <a:off x="6413221" y="1155223"/>
              <a:ext cx="1027343" cy="923910"/>
              <a:chOff x="6876619" y="1946790"/>
              <a:chExt cx="1116000" cy="700761"/>
            </a:xfrm>
          </p:grpSpPr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E586C3A1-4688-43DD-B548-103A58B6B07C}"/>
                  </a:ext>
                </a:extLst>
              </p:cNvPr>
              <p:cNvCxnSpPr/>
              <p:nvPr/>
            </p:nvCxnSpPr>
            <p:spPr>
              <a:xfrm>
                <a:off x="6876619" y="26475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2331E29C-E568-476B-BA5B-0CDF896FA425}"/>
                  </a:ext>
                </a:extLst>
              </p:cNvPr>
              <p:cNvCxnSpPr/>
              <p:nvPr/>
            </p:nvCxnSpPr>
            <p:spPr>
              <a:xfrm>
                <a:off x="6876619" y="2413964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1A4B75BD-7AE4-42BD-A597-4F571EAA2CE0}"/>
                  </a:ext>
                </a:extLst>
              </p:cNvPr>
              <p:cNvCxnSpPr/>
              <p:nvPr/>
            </p:nvCxnSpPr>
            <p:spPr>
              <a:xfrm flipV="1">
                <a:off x="6876619" y="2180377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C16CB92A-30B9-4242-929B-22B3842FAFAB}"/>
                  </a:ext>
                </a:extLst>
              </p:cNvPr>
              <p:cNvCxnSpPr/>
              <p:nvPr/>
            </p:nvCxnSpPr>
            <p:spPr>
              <a:xfrm>
                <a:off x="6876619" y="1946790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992C718-17BE-49A1-89B1-F8C5AB09B9D5}"/>
                </a:ext>
              </a:extLst>
            </p:cNvPr>
            <p:cNvGrpSpPr/>
            <p:nvPr/>
          </p:nvGrpSpPr>
          <p:grpSpPr>
            <a:xfrm>
              <a:off x="6408683" y="3348921"/>
              <a:ext cx="1027343" cy="923910"/>
              <a:chOff x="6876619" y="1946790"/>
              <a:chExt cx="1116000" cy="700761"/>
            </a:xfrm>
          </p:grpSpPr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7860AF52-108A-4CBD-804B-BEBE7E4FF8C3}"/>
                  </a:ext>
                </a:extLst>
              </p:cNvPr>
              <p:cNvCxnSpPr/>
              <p:nvPr/>
            </p:nvCxnSpPr>
            <p:spPr>
              <a:xfrm>
                <a:off x="6876619" y="26475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973C2C4B-9758-472E-A43C-2A72A1074CE2}"/>
                  </a:ext>
                </a:extLst>
              </p:cNvPr>
              <p:cNvCxnSpPr/>
              <p:nvPr/>
            </p:nvCxnSpPr>
            <p:spPr>
              <a:xfrm>
                <a:off x="6876619" y="2413964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0E66F3F8-B609-4484-94E6-E1D04FC987C2}"/>
                  </a:ext>
                </a:extLst>
              </p:cNvPr>
              <p:cNvCxnSpPr/>
              <p:nvPr/>
            </p:nvCxnSpPr>
            <p:spPr>
              <a:xfrm flipV="1">
                <a:off x="6876619" y="2180377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2F56A9C3-7623-4B2A-AB09-DA189AB2D92F}"/>
                  </a:ext>
                </a:extLst>
              </p:cNvPr>
              <p:cNvCxnSpPr/>
              <p:nvPr/>
            </p:nvCxnSpPr>
            <p:spPr>
              <a:xfrm>
                <a:off x="6876619" y="1946790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C137F6D-DE34-4ED7-97BD-5DA5A90B765C}"/>
              </a:ext>
            </a:extLst>
          </p:cNvPr>
          <p:cNvSpPr txBox="1"/>
          <p:nvPr/>
        </p:nvSpPr>
        <p:spPr>
          <a:xfrm>
            <a:off x="7895951" y="303516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3D0997D-2544-4B5B-A439-F6DAE07BB803}"/>
              </a:ext>
            </a:extLst>
          </p:cNvPr>
          <p:cNvSpPr txBox="1"/>
          <p:nvPr/>
        </p:nvSpPr>
        <p:spPr>
          <a:xfrm>
            <a:off x="7895951" y="1760797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86D3489-F7B2-4D46-BB04-A3CDD7B2F8FB}"/>
              </a:ext>
            </a:extLst>
          </p:cNvPr>
          <p:cNvSpPr txBox="1"/>
          <p:nvPr/>
        </p:nvSpPr>
        <p:spPr>
          <a:xfrm>
            <a:off x="206691" y="6107457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2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C=CH-HC=CH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2</a:t>
            </a:r>
            <a:endParaRPr lang="zh-TW" altLang="en-US" sz="2000" baseline="-25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C965EDA-F224-44FA-8CAC-62BD032F7659}"/>
              </a:ext>
            </a:extLst>
          </p:cNvPr>
          <p:cNvGrpSpPr/>
          <p:nvPr/>
        </p:nvGrpSpPr>
        <p:grpSpPr>
          <a:xfrm>
            <a:off x="229374" y="4448037"/>
            <a:ext cx="1720343" cy="780989"/>
            <a:chOff x="229374" y="4557765"/>
            <a:chExt cx="1720343" cy="78098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3A62178-CF1A-451D-BD28-6D9C9B612926}"/>
                </a:ext>
              </a:extLst>
            </p:cNvPr>
            <p:cNvSpPr txBox="1"/>
            <p:nvPr/>
          </p:nvSpPr>
          <p:spPr>
            <a:xfrm>
              <a:off x="229374" y="4938644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C=CH-C</a:t>
              </a:r>
              <a:r>
                <a:rPr lang="en-US" altLang="zh-TW" sz="2000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=O</a:t>
              </a:r>
              <a:endPara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AB885D-51F4-4618-84E4-09B15C925CB7}"/>
                </a:ext>
              </a:extLst>
            </p:cNvPr>
            <p:cNvSpPr/>
            <p:nvPr/>
          </p:nvSpPr>
          <p:spPr>
            <a:xfrm>
              <a:off x="973860" y="4557765"/>
              <a:ext cx="639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</a:t>
              </a:r>
              <a:endParaRPr lang="zh-TW" altLang="en-US" sz="2000" dirty="0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48CCB43-7311-48A5-AF9B-D47E5BB62D1F}"/>
                </a:ext>
              </a:extLst>
            </p:cNvPr>
            <p:cNvCxnSpPr/>
            <p:nvPr/>
          </p:nvCxnSpPr>
          <p:spPr>
            <a:xfrm>
              <a:off x="1439435" y="4876635"/>
              <a:ext cx="0" cy="1247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7FDC30B-76BC-4A60-8CFA-B7BC0BF208EE}"/>
              </a:ext>
            </a:extLst>
          </p:cNvPr>
          <p:cNvCxnSpPr>
            <a:cxnSpLocks/>
          </p:cNvCxnSpPr>
          <p:nvPr/>
        </p:nvCxnSpPr>
        <p:spPr>
          <a:xfrm>
            <a:off x="660550" y="5168920"/>
            <a:ext cx="118086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8AFBDD0-B4EC-4F8C-AA22-6DF2226DAC09}"/>
              </a:ext>
            </a:extLst>
          </p:cNvPr>
          <p:cNvSpPr txBox="1"/>
          <p:nvPr/>
        </p:nvSpPr>
        <p:spPr>
          <a:xfrm>
            <a:off x="1885830" y="482566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Enone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422EA16-38AD-44D0-933D-66B1F7BB29E8}"/>
              </a:ext>
            </a:extLst>
          </p:cNvPr>
          <p:cNvGrpSpPr/>
          <p:nvPr/>
        </p:nvGrpSpPr>
        <p:grpSpPr>
          <a:xfrm>
            <a:off x="225186" y="5242166"/>
            <a:ext cx="2023311" cy="780989"/>
            <a:chOff x="225186" y="5348462"/>
            <a:chExt cx="2023311" cy="780989"/>
          </a:xfrm>
        </p:grpSpPr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1AC01E5-2F5D-4ABA-94AB-88E7FCA7D01B}"/>
                </a:ext>
              </a:extLst>
            </p:cNvPr>
            <p:cNvSpPr txBox="1"/>
            <p:nvPr/>
          </p:nvSpPr>
          <p:spPr>
            <a:xfrm>
              <a:off x="225186" y="5729341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C=CH-C=CH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endParaRPr lang="zh-TW" alt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C5D013-E5BB-4394-861F-0952F65BBF76}"/>
                </a:ext>
              </a:extLst>
            </p:cNvPr>
            <p:cNvSpPr/>
            <p:nvPr/>
          </p:nvSpPr>
          <p:spPr>
            <a:xfrm>
              <a:off x="969672" y="5348462"/>
              <a:ext cx="639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</a:t>
              </a:r>
              <a:endParaRPr lang="zh-TW" altLang="en-US" sz="2000" dirty="0"/>
            </a:p>
          </p:txBody>
        </p: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0415BAB-F400-4DEE-8994-BF7FA9EFC787}"/>
                </a:ext>
              </a:extLst>
            </p:cNvPr>
            <p:cNvCxnSpPr/>
            <p:nvPr/>
          </p:nvCxnSpPr>
          <p:spPr>
            <a:xfrm>
              <a:off x="1435247" y="5667332"/>
              <a:ext cx="0" cy="1247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D489B3BA-E8DA-4B38-A2AF-88D84C742693}"/>
              </a:ext>
            </a:extLst>
          </p:cNvPr>
          <p:cNvCxnSpPr>
            <a:cxnSpLocks/>
          </p:cNvCxnSpPr>
          <p:nvPr/>
        </p:nvCxnSpPr>
        <p:spPr>
          <a:xfrm flipV="1">
            <a:off x="660550" y="5998290"/>
            <a:ext cx="1144707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5ED3213-E6E2-494D-B6E0-5ABCAA57FFF1}"/>
              </a:ext>
            </a:extLst>
          </p:cNvPr>
          <p:cNvSpPr txBox="1"/>
          <p:nvPr/>
        </p:nvSpPr>
        <p:spPr>
          <a:xfrm>
            <a:off x="1680060" y="4241553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All have</a:t>
            </a:r>
            <a:b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similar 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baseline="-25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max </a:t>
            </a:r>
            <a:endParaRPr lang="zh-TW" altLang="en-US" baseline="-25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162668D-5575-4CC7-82BF-6776A14ABBBB}"/>
              </a:ext>
            </a:extLst>
          </p:cNvPr>
          <p:cNvCxnSpPr>
            <a:cxnSpLocks/>
          </p:cNvCxnSpPr>
          <p:nvPr/>
        </p:nvCxnSpPr>
        <p:spPr>
          <a:xfrm flipV="1">
            <a:off x="666472" y="6493741"/>
            <a:ext cx="124303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6879623-394E-45B2-A642-ECE90361D50C}"/>
              </a:ext>
            </a:extLst>
          </p:cNvPr>
          <p:cNvSpPr txBox="1"/>
          <p:nvPr/>
        </p:nvSpPr>
        <p:spPr>
          <a:xfrm>
            <a:off x="-43338" y="523773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(220 nm)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2DD8F26-2FCC-47C4-B5B4-6CA327AEFC69}"/>
              </a:ext>
            </a:extLst>
          </p:cNvPr>
          <p:cNvSpPr txBox="1"/>
          <p:nvPr/>
        </p:nvSpPr>
        <p:spPr>
          <a:xfrm>
            <a:off x="-24903" y="448029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(219 nm)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0EF9340-335B-4C7C-AEC8-1135D8103BE2}"/>
              </a:ext>
            </a:extLst>
          </p:cNvPr>
          <p:cNvSpPr txBox="1"/>
          <p:nvPr/>
        </p:nvSpPr>
        <p:spPr>
          <a:xfrm>
            <a:off x="34834" y="415247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n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–</a:t>
            </a:r>
            <a:r>
              <a:rPr lang="el-GR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π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*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320 nm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EF75795F-2E93-4AD1-A391-483AAD5C1D3D}"/>
              </a:ext>
            </a:extLst>
          </p:cNvPr>
          <p:cNvCxnSpPr/>
          <p:nvPr/>
        </p:nvCxnSpPr>
        <p:spPr>
          <a:xfrm>
            <a:off x="4200039" y="743607"/>
            <a:ext cx="4413609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56FA085-0998-4146-8E7D-F0708677AB8D}"/>
              </a:ext>
            </a:extLst>
          </p:cNvPr>
          <p:cNvSpPr/>
          <p:nvPr/>
        </p:nvSpPr>
        <p:spPr>
          <a:xfrm>
            <a:off x="2140106" y="337730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C091A2-6693-4190-B7C0-D3B2160CE38D}"/>
              </a:ext>
            </a:extLst>
          </p:cNvPr>
          <p:cNvSpPr/>
          <p:nvPr/>
        </p:nvSpPr>
        <p:spPr>
          <a:xfrm>
            <a:off x="3762301" y="31484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371C8B0-F158-4215-8194-77CEEDC60086}"/>
              </a:ext>
            </a:extLst>
          </p:cNvPr>
          <p:cNvSpPr/>
          <p:nvPr/>
        </p:nvSpPr>
        <p:spPr>
          <a:xfrm>
            <a:off x="5430484" y="29881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E78BC6A-9603-46FB-AD3A-ABE4D966C20C}"/>
              </a:ext>
            </a:extLst>
          </p:cNvPr>
          <p:cNvSpPr/>
          <p:nvPr/>
        </p:nvSpPr>
        <p:spPr>
          <a:xfrm>
            <a:off x="7152736" y="294334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8287CD8-2436-4424-B688-022E6958592C}"/>
              </a:ext>
            </a:extLst>
          </p:cNvPr>
          <p:cNvSpPr/>
          <p:nvPr/>
        </p:nvSpPr>
        <p:spPr>
          <a:xfrm>
            <a:off x="1684084" y="119924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ADD6C3A-7C00-4F2E-A8BD-3727A65B2356}"/>
              </a:ext>
            </a:extLst>
          </p:cNvPr>
          <p:cNvSpPr/>
          <p:nvPr/>
        </p:nvSpPr>
        <p:spPr>
          <a:xfrm>
            <a:off x="3396141" y="150392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AD7A06D-D539-467B-B9EC-22BC56DB8337}"/>
              </a:ext>
            </a:extLst>
          </p:cNvPr>
          <p:cNvSpPr/>
          <p:nvPr/>
        </p:nvSpPr>
        <p:spPr>
          <a:xfrm>
            <a:off x="5141323" y="158986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B0124B7-BEF3-4E1D-A433-C8214562C972}"/>
              </a:ext>
            </a:extLst>
          </p:cNvPr>
          <p:cNvSpPr/>
          <p:nvPr/>
        </p:nvSpPr>
        <p:spPr>
          <a:xfrm>
            <a:off x="6784930" y="169491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CD5DC7B9-35B0-4222-936C-EC6A477CF1E2}"/>
              </a:ext>
            </a:extLst>
          </p:cNvPr>
          <p:cNvSpPr txBox="1"/>
          <p:nvPr/>
        </p:nvSpPr>
        <p:spPr>
          <a:xfrm>
            <a:off x="2286542" y="610672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(217 nm)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8CB8EB4D-690E-48E7-9290-C9D5B8DD33F1}"/>
              </a:ext>
            </a:extLst>
          </p:cNvPr>
          <p:cNvCxnSpPr>
            <a:cxnSpLocks/>
          </p:cNvCxnSpPr>
          <p:nvPr/>
        </p:nvCxnSpPr>
        <p:spPr>
          <a:xfrm flipV="1">
            <a:off x="2263335" y="4766907"/>
            <a:ext cx="1100446" cy="130830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3FC7C701-1E3B-49D0-B9CF-668569384462}"/>
              </a:ext>
            </a:extLst>
          </p:cNvPr>
          <p:cNvSpPr txBox="1"/>
          <p:nvPr/>
        </p:nvSpPr>
        <p:spPr>
          <a:xfrm>
            <a:off x="2161010" y="4937920"/>
            <a:ext cx="6854270" cy="10895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sz="2400" dirty="0"/>
              <a:t>As the number of </a:t>
            </a:r>
            <a:r>
              <a:rPr lang="en-US" altLang="zh-TW" sz="2400" dirty="0">
                <a:solidFill>
                  <a:srgbClr val="C00000"/>
                </a:solidFill>
              </a:rPr>
              <a:t>conjugated</a:t>
            </a:r>
            <a:r>
              <a:rPr lang="en-US" altLang="zh-TW" sz="2400" dirty="0"/>
              <a:t> C=C becomes </a:t>
            </a:r>
            <a:r>
              <a:rPr lang="en-US" altLang="zh-TW" sz="2400" dirty="0">
                <a:solidFill>
                  <a:srgbClr val="C00000"/>
                </a:solidFill>
              </a:rPr>
              <a:t>higher</a:t>
            </a:r>
            <a:r>
              <a:rPr lang="en-US" altLang="zh-TW" sz="2400" dirty="0"/>
              <a:t>, </a:t>
            </a:r>
            <a:br>
              <a:rPr lang="en-US" altLang="zh-TW" sz="2400" dirty="0"/>
            </a:br>
            <a:r>
              <a:rPr lang="en-US" altLang="zh-TW" sz="2400" dirty="0"/>
              <a:t>the energy gap between HOMO and LUMO </a:t>
            </a:r>
            <a:r>
              <a:rPr lang="en-US" altLang="zh-TW" sz="2400" dirty="0">
                <a:solidFill>
                  <a:srgbClr val="C00000"/>
                </a:solidFill>
              </a:rPr>
              <a:t>decreases</a:t>
            </a:r>
            <a:r>
              <a:rPr lang="en-US" altLang="zh-TW" sz="2400" dirty="0"/>
              <a:t> </a:t>
            </a:r>
            <a:br>
              <a:rPr lang="en-US" altLang="zh-TW" sz="2400" dirty="0"/>
            </a:br>
            <a:r>
              <a:rPr lang="en-US" altLang="zh-TW" sz="2400" dirty="0"/>
              <a:t>and the wavelength of absorbed light </a:t>
            </a:r>
            <a:r>
              <a:rPr lang="en-US" altLang="zh-TW" sz="2400" dirty="0">
                <a:solidFill>
                  <a:srgbClr val="C00000"/>
                </a:solidFill>
              </a:rPr>
              <a:t>increases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0B28BFD-A762-4B00-95C3-03D38E161DA1}"/>
              </a:ext>
            </a:extLst>
          </p:cNvPr>
          <p:cNvGrpSpPr/>
          <p:nvPr/>
        </p:nvGrpSpPr>
        <p:grpSpPr>
          <a:xfrm>
            <a:off x="4906167" y="5016921"/>
            <a:ext cx="1397531" cy="254982"/>
            <a:chOff x="6605189" y="3302027"/>
            <a:chExt cx="3387778" cy="445514"/>
          </a:xfrm>
        </p:grpSpPr>
        <p:sp useBgFill="1">
          <p:nvSpPr>
            <p:cNvPr id="105" name="矩形 104">
              <a:extLst>
                <a:ext uri="{FF2B5EF4-FFF2-40B4-BE49-F238E27FC236}">
                  <a16:creationId xmlns:a16="http://schemas.microsoft.com/office/drawing/2014/main" id="{987DE03D-DC52-4057-9484-54BC96AA2470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A2C3E2CD-3545-4217-90DA-C345F09C2F14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2CAF79BA-002A-42BF-8150-03F13B9A4871}"/>
              </a:ext>
            </a:extLst>
          </p:cNvPr>
          <p:cNvGrpSpPr/>
          <p:nvPr/>
        </p:nvGrpSpPr>
        <p:grpSpPr>
          <a:xfrm>
            <a:off x="7746469" y="5698965"/>
            <a:ext cx="1188720" cy="254982"/>
            <a:chOff x="6605189" y="3302027"/>
            <a:chExt cx="3387778" cy="445514"/>
          </a:xfrm>
        </p:grpSpPr>
        <p:sp useBgFill="1">
          <p:nvSpPr>
            <p:cNvPr id="108" name="矩形 107">
              <a:extLst>
                <a:ext uri="{FF2B5EF4-FFF2-40B4-BE49-F238E27FC236}">
                  <a16:creationId xmlns:a16="http://schemas.microsoft.com/office/drawing/2014/main" id="{8F280FDB-BE0E-470E-92C1-B41BC1EE4238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022CC2C5-FF93-4211-8DC7-9E77948A3484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12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54" grpId="0"/>
      <p:bldP spid="71" grpId="0"/>
      <p:bldP spid="72" grpId="0"/>
      <p:bldP spid="73" grpId="0"/>
      <p:bldP spid="92" grpId="0"/>
      <p:bldP spid="93" grpId="0"/>
      <p:bldP spid="78" grpId="0"/>
      <p:bldP spid="27" grpId="0"/>
      <p:bldP spid="98" grpId="0"/>
      <p:bldP spid="100" grpId="0"/>
      <p:bldP spid="101" grpId="0"/>
      <p:bldP spid="102" grpId="0"/>
      <p:bldP spid="43" grpId="0"/>
      <p:bldP spid="103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049EF-F1BC-400A-982A-B30F71B7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3354"/>
            <a:ext cx="7886700" cy="1200053"/>
          </a:xfrm>
        </p:spPr>
        <p:txBody>
          <a:bodyPr/>
          <a:lstStyle/>
          <a:p>
            <a:pPr algn="ctr"/>
            <a:r>
              <a:rPr lang="en-US" altLang="zh-TW" b="1" dirty="0"/>
              <a:t>UV absorption in </a:t>
            </a:r>
            <a:br>
              <a:rPr lang="en-US" altLang="zh-TW" b="1" dirty="0"/>
            </a:br>
            <a:r>
              <a:rPr lang="en-US" altLang="zh-TW" b="1" dirty="0"/>
              <a:t>cyclic vs linear conjugation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871C3A-5F4F-4413-AA80-1CDEAB5E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0F003F2D-85E5-4980-93EA-DAC854ACE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340883" y="1411255"/>
            <a:ext cx="628764" cy="376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93A4FDC-8446-4FA7-ACEC-AA1F96BBFFCC}"/>
              </a:ext>
            </a:extLst>
          </p:cNvPr>
          <p:cNvGrpSpPr/>
          <p:nvPr/>
        </p:nvGrpSpPr>
        <p:grpSpPr>
          <a:xfrm>
            <a:off x="1017256" y="2028257"/>
            <a:ext cx="1447758" cy="2903301"/>
            <a:chOff x="1017256" y="2000825"/>
            <a:chExt cx="1447758" cy="2903301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0AE303C-3734-4181-A980-AE23E7016F1E}"/>
                </a:ext>
              </a:extLst>
            </p:cNvPr>
            <p:cNvCxnSpPr>
              <a:cxnSpLocks/>
            </p:cNvCxnSpPr>
            <p:nvPr/>
          </p:nvCxnSpPr>
          <p:spPr>
            <a:xfrm>
              <a:off x="1475342" y="2169328"/>
              <a:ext cx="0" cy="218160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A1BA8F5-79A9-44A3-A39D-DEE26922EBD3}"/>
                </a:ext>
              </a:extLst>
            </p:cNvPr>
            <p:cNvSpPr txBox="1"/>
            <p:nvPr/>
          </p:nvSpPr>
          <p:spPr>
            <a:xfrm>
              <a:off x="1511893" y="2973138"/>
              <a:ext cx="66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165 nm</a:t>
              </a:r>
              <a:endParaRPr lang="zh-TW" altLang="en-US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1F3E531-51B9-4B4B-8B82-7ECF1616F2DC}"/>
                </a:ext>
              </a:extLst>
            </p:cNvPr>
            <p:cNvGrpSpPr/>
            <p:nvPr/>
          </p:nvGrpSpPr>
          <p:grpSpPr>
            <a:xfrm>
              <a:off x="1093214" y="2169328"/>
              <a:ext cx="784361" cy="2181600"/>
              <a:chOff x="1367482" y="2436595"/>
              <a:chExt cx="1116000" cy="1942761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B039F6E9-F1C6-4D83-901D-7F43CD4EC398}"/>
                  </a:ext>
                </a:extLst>
              </p:cNvPr>
              <p:cNvCxnSpPr/>
              <p:nvPr/>
            </p:nvCxnSpPr>
            <p:spPr>
              <a:xfrm>
                <a:off x="1367482" y="2436595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1D7B9BEB-126A-49E7-AC3D-BCA714DE2D8E}"/>
                  </a:ext>
                </a:extLst>
              </p:cNvPr>
              <p:cNvCxnSpPr/>
              <p:nvPr/>
            </p:nvCxnSpPr>
            <p:spPr>
              <a:xfrm>
                <a:off x="1367482" y="4379356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AB08A0AE-6AC4-4DD4-9BFD-5DA01DB958F0}"/>
                </a:ext>
              </a:extLst>
            </p:cNvPr>
            <p:cNvGrpSpPr/>
            <p:nvPr/>
          </p:nvGrpSpPr>
          <p:grpSpPr>
            <a:xfrm>
              <a:off x="1873185" y="2000825"/>
              <a:ext cx="591829" cy="2578894"/>
              <a:chOff x="2534902" y="2279737"/>
              <a:chExt cx="842062" cy="2262585"/>
            </a:xfrm>
          </p:grpSpPr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395F1C4-D8BD-481B-818B-347C0F5E118B}"/>
                  </a:ext>
                </a:extLst>
              </p:cNvPr>
              <p:cNvSpPr txBox="1"/>
              <p:nvPr/>
            </p:nvSpPr>
            <p:spPr>
              <a:xfrm>
                <a:off x="2534902" y="2279737"/>
                <a:ext cx="842062" cy="35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r>
                  <a:rPr lang="zh-TW" altLang="en-US" sz="2000" i="1" dirty="0"/>
                  <a:t>*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0D201CEB-EE66-4FF3-BDD8-1E6AF4A19FBA}"/>
                  </a:ext>
                </a:extLst>
              </p:cNvPr>
              <p:cNvSpPr txBox="1"/>
              <p:nvPr/>
            </p:nvSpPr>
            <p:spPr>
              <a:xfrm>
                <a:off x="2534902" y="4191287"/>
                <a:ext cx="659599" cy="35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8497087-20B1-4673-997B-41DA939F61F0}"/>
                </a:ext>
              </a:extLst>
            </p:cNvPr>
            <p:cNvSpPr/>
            <p:nvPr/>
          </p:nvSpPr>
          <p:spPr>
            <a:xfrm>
              <a:off x="1017256" y="4508953"/>
              <a:ext cx="1065933" cy="395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400" dirty="0">
                  <a:ea typeface="ＭＳ Ｐゴシック" pitchFamily="34" charset="-128"/>
                </a:rPr>
                <a:t>Ethene</a:t>
              </a:r>
              <a:endParaRPr lang="zh-TW" altLang="en-US" sz="24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B6DBD3C-F5A6-4648-9C7B-03A6B8942CC4}"/>
              </a:ext>
            </a:extLst>
          </p:cNvPr>
          <p:cNvGrpSpPr/>
          <p:nvPr/>
        </p:nvGrpSpPr>
        <p:grpSpPr>
          <a:xfrm>
            <a:off x="2557395" y="1673781"/>
            <a:ext cx="1646544" cy="4013243"/>
            <a:chOff x="2557395" y="1646349"/>
            <a:chExt cx="1646544" cy="4013243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2C471E0-7E69-40A4-B76C-1DC477637CDA}"/>
                </a:ext>
              </a:extLst>
            </p:cNvPr>
            <p:cNvCxnSpPr>
              <a:cxnSpLocks/>
            </p:cNvCxnSpPr>
            <p:nvPr/>
          </p:nvCxnSpPr>
          <p:spPr>
            <a:xfrm>
              <a:off x="3243272" y="2561728"/>
              <a:ext cx="0" cy="139680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8D2F735-E4D7-489F-8ECC-17EE6EE66BCB}"/>
                </a:ext>
              </a:extLst>
            </p:cNvPr>
            <p:cNvSpPr txBox="1"/>
            <p:nvPr/>
          </p:nvSpPr>
          <p:spPr>
            <a:xfrm>
              <a:off x="3362744" y="2973138"/>
              <a:ext cx="686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258 nm</a:t>
              </a:r>
              <a:endParaRPr lang="zh-TW" altLang="en-US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C7BE2BB-0B45-4708-86EB-CB4202B327CA}"/>
                </a:ext>
              </a:extLst>
            </p:cNvPr>
            <p:cNvCxnSpPr/>
            <p:nvPr/>
          </p:nvCxnSpPr>
          <p:spPr>
            <a:xfrm>
              <a:off x="2827966" y="2533546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0DF773C-8659-4C57-9242-B23BFE0D851F}"/>
                </a:ext>
              </a:extLst>
            </p:cNvPr>
            <p:cNvCxnSpPr/>
            <p:nvPr/>
          </p:nvCxnSpPr>
          <p:spPr>
            <a:xfrm>
              <a:off x="2827966" y="216932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A671677-B0F7-4F72-B28C-0F77F62DC413}"/>
                </a:ext>
              </a:extLst>
            </p:cNvPr>
            <p:cNvCxnSpPr/>
            <p:nvPr/>
          </p:nvCxnSpPr>
          <p:spPr>
            <a:xfrm>
              <a:off x="2827966" y="181921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A4CB9D1-0793-4F91-AF08-A744625B5713}"/>
                </a:ext>
              </a:extLst>
            </p:cNvPr>
            <p:cNvCxnSpPr/>
            <p:nvPr/>
          </p:nvCxnSpPr>
          <p:spPr>
            <a:xfrm>
              <a:off x="2827966" y="4772873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BF81055-5E8A-4D20-9742-AE2840EFE546}"/>
                </a:ext>
              </a:extLst>
            </p:cNvPr>
            <p:cNvCxnSpPr/>
            <p:nvPr/>
          </p:nvCxnSpPr>
          <p:spPr>
            <a:xfrm>
              <a:off x="2827966" y="435092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3D10FBF-FAF7-41A9-BAF1-3DEFE241DD0E}"/>
                </a:ext>
              </a:extLst>
            </p:cNvPr>
            <p:cNvCxnSpPr/>
            <p:nvPr/>
          </p:nvCxnSpPr>
          <p:spPr>
            <a:xfrm>
              <a:off x="2827966" y="3951453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6E50491-1849-4E5E-BB1C-D332B68967C4}"/>
                </a:ext>
              </a:extLst>
            </p:cNvPr>
            <p:cNvGrpSpPr/>
            <p:nvPr/>
          </p:nvGrpSpPr>
          <p:grpSpPr>
            <a:xfrm>
              <a:off x="3612110" y="1646349"/>
              <a:ext cx="591829" cy="3304385"/>
              <a:chOff x="6304217" y="1979704"/>
              <a:chExt cx="842062" cy="2837692"/>
            </a:xfrm>
          </p:grpSpPr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CA3198F-7038-45F4-B51D-55720C3FE684}"/>
                  </a:ext>
                </a:extLst>
              </p:cNvPr>
              <p:cNvSpPr txBox="1"/>
              <p:nvPr/>
            </p:nvSpPr>
            <p:spPr>
              <a:xfrm>
                <a:off x="6304217" y="2549346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4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52A5BE1-FFC6-436C-BA4B-2805D291124D}"/>
                  </a:ext>
                </a:extLst>
              </p:cNvPr>
              <p:cNvSpPr txBox="1"/>
              <p:nvPr/>
            </p:nvSpPr>
            <p:spPr>
              <a:xfrm>
                <a:off x="6304217" y="3805031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3</a:t>
                </a:r>
                <a:endParaRPr lang="zh-TW" altLang="en-US" sz="2000" i="1" dirty="0"/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5B01985-17E1-49F2-AEC0-D5E19F569B4B}"/>
                  </a:ext>
                </a:extLst>
              </p:cNvPr>
              <p:cNvSpPr txBox="1"/>
              <p:nvPr/>
            </p:nvSpPr>
            <p:spPr>
              <a:xfrm>
                <a:off x="6304217" y="4143016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endParaRPr lang="zh-TW" altLang="en-US" sz="2000" i="1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21CB4AA-4B6A-4EFB-81FE-AFAAD0815B01}"/>
                  </a:ext>
                </a:extLst>
              </p:cNvPr>
              <p:cNvSpPr txBox="1"/>
              <p:nvPr/>
            </p:nvSpPr>
            <p:spPr>
              <a:xfrm>
                <a:off x="6304217" y="4473795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85ADC7-8134-478F-87D5-374E7AE80967}"/>
                  </a:ext>
                </a:extLst>
              </p:cNvPr>
              <p:cNvSpPr txBox="1"/>
              <p:nvPr/>
            </p:nvSpPr>
            <p:spPr>
              <a:xfrm>
                <a:off x="6304217" y="2257321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5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FF8D060-CC2C-426B-B1F4-31F7B431D5F8}"/>
                  </a:ext>
                </a:extLst>
              </p:cNvPr>
              <p:cNvSpPr txBox="1"/>
              <p:nvPr/>
            </p:nvSpPr>
            <p:spPr>
              <a:xfrm>
                <a:off x="6304217" y="1979704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6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19F94C8-F4FD-4B9A-9D13-482C5FE65F81}"/>
                </a:ext>
              </a:extLst>
            </p:cNvPr>
            <p:cNvSpPr/>
            <p:nvPr/>
          </p:nvSpPr>
          <p:spPr>
            <a:xfrm>
              <a:off x="2557395" y="4968954"/>
              <a:ext cx="1610697" cy="690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400" dirty="0">
                  <a:ea typeface="ＭＳ Ｐゴシック" pitchFamily="34" charset="-128"/>
                </a:rPr>
                <a:t>Hexa-1,3,5-</a:t>
              </a:r>
              <a:br>
                <a:rPr lang="en-US" altLang="zh-TW" sz="2400" dirty="0">
                  <a:ea typeface="ＭＳ Ｐゴシック" pitchFamily="34" charset="-128"/>
                </a:rPr>
              </a:br>
              <a:r>
                <a:rPr lang="en-US" altLang="zh-TW" sz="2400" dirty="0">
                  <a:ea typeface="ＭＳ Ｐゴシック" pitchFamily="34" charset="-128"/>
                </a:rPr>
                <a:t>triene</a:t>
              </a:r>
              <a:endParaRPr lang="zh-TW" altLang="en-US" sz="2400" dirty="0"/>
            </a:p>
          </p:txBody>
        </p:sp>
      </p:grp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A962DF9-879E-4EF5-B36D-29D90372FC02}"/>
              </a:ext>
            </a:extLst>
          </p:cNvPr>
          <p:cNvCxnSpPr>
            <a:cxnSpLocks/>
          </p:cNvCxnSpPr>
          <p:nvPr/>
        </p:nvCxnSpPr>
        <p:spPr>
          <a:xfrm>
            <a:off x="5052038" y="2416938"/>
            <a:ext cx="0" cy="17748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67DE476-075C-4FD5-859C-AAE57E775694}"/>
              </a:ext>
            </a:extLst>
          </p:cNvPr>
          <p:cNvSpPr txBox="1"/>
          <p:nvPr/>
        </p:nvSpPr>
        <p:spPr>
          <a:xfrm>
            <a:off x="5139305" y="300337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203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0" name="Line 14">
            <a:extLst>
              <a:ext uri="{FF2B5EF4-FFF2-40B4-BE49-F238E27FC236}">
                <a16:creationId xmlns:a16="http://schemas.microsoft.com/office/drawing/2014/main" id="{4F455439-8DC5-4583-A61A-BE180B60A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4158" y="5008129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1" name="Line 15">
            <a:extLst>
              <a:ext uri="{FF2B5EF4-FFF2-40B4-BE49-F238E27FC236}">
                <a16:creationId xmlns:a16="http://schemas.microsoft.com/office/drawing/2014/main" id="{93CFD593-B276-40F7-A0CA-4A9EC4EA4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2210" y="4154135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" name="Line 16">
            <a:extLst>
              <a:ext uri="{FF2B5EF4-FFF2-40B4-BE49-F238E27FC236}">
                <a16:creationId xmlns:a16="http://schemas.microsoft.com/office/drawing/2014/main" id="{FBD8A654-AC24-4FBF-B701-6AF99A885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9238" y="4151980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3" name="Line 17">
            <a:extLst>
              <a:ext uri="{FF2B5EF4-FFF2-40B4-BE49-F238E27FC236}">
                <a16:creationId xmlns:a16="http://schemas.microsoft.com/office/drawing/2014/main" id="{C94D9100-EFD5-4CC7-90CC-F7F711997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982" y="2446149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4" name="Line 18">
            <a:extLst>
              <a:ext uri="{FF2B5EF4-FFF2-40B4-BE49-F238E27FC236}">
                <a16:creationId xmlns:a16="http://schemas.microsoft.com/office/drawing/2014/main" id="{98C9A00B-4A50-4213-A9CA-147E0DDCF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9621" y="2448306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105" name="Line 19">
            <a:extLst>
              <a:ext uri="{FF2B5EF4-FFF2-40B4-BE49-F238E27FC236}">
                <a16:creationId xmlns:a16="http://schemas.microsoft.com/office/drawing/2014/main" id="{8828874B-9AA1-480D-BF94-FA24FEF97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9253" y="1570590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6" name="Text Box 20">
            <a:extLst>
              <a:ext uri="{FF2B5EF4-FFF2-40B4-BE49-F238E27FC236}">
                <a16:creationId xmlns:a16="http://schemas.microsoft.com/office/drawing/2014/main" id="{B6B0B575-EB68-4E7E-89F5-6C34F90BE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784" y="2912244"/>
            <a:ext cx="450719" cy="720287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/>
              <a:t>.</a:t>
            </a:r>
          </a:p>
        </p:txBody>
      </p:sp>
      <p:sp>
        <p:nvSpPr>
          <p:cNvPr id="107" name="Line 22">
            <a:extLst>
              <a:ext uri="{FF2B5EF4-FFF2-40B4-BE49-F238E27FC236}">
                <a16:creationId xmlns:a16="http://schemas.microsoft.com/office/drawing/2014/main" id="{66F4BA5D-F56D-492D-82BC-1EE90E5EC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1085" y="3329621"/>
            <a:ext cx="40233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108" name="Text Box 24">
            <a:extLst>
              <a:ext uri="{FF2B5EF4-FFF2-40B4-BE49-F238E27FC236}">
                <a16:creationId xmlns:a16="http://schemas.microsoft.com/office/drawing/2014/main" id="{77BCB1F1-124E-4DE4-A4E5-9BFB7EBB0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383" y="2834142"/>
            <a:ext cx="1901483" cy="461665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Antibonding</a:t>
            </a:r>
          </a:p>
        </p:txBody>
      </p:sp>
      <p:sp>
        <p:nvSpPr>
          <p:cNvPr id="109" name="Text Box 25">
            <a:extLst>
              <a:ext uri="{FF2B5EF4-FFF2-40B4-BE49-F238E27FC236}">
                <a16:creationId xmlns:a16="http://schemas.microsoft.com/office/drawing/2014/main" id="{F81C07B0-9F3F-4FA8-A932-055531FB1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864" y="3310386"/>
            <a:ext cx="1295547" cy="461665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Bonding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1205319-1811-4D4E-8995-2945DC356590}"/>
              </a:ext>
            </a:extLst>
          </p:cNvPr>
          <p:cNvSpPr/>
          <p:nvPr/>
        </p:nvSpPr>
        <p:spPr>
          <a:xfrm>
            <a:off x="5875776" y="5172988"/>
            <a:ext cx="125175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Benzene</a:t>
            </a:r>
            <a:endParaRPr lang="zh-TW" altLang="en-US" sz="2400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B5F7CAE2-807D-4847-8B09-AD4A6EB96BF0}"/>
              </a:ext>
            </a:extLst>
          </p:cNvPr>
          <p:cNvSpPr txBox="1"/>
          <p:nvPr/>
        </p:nvSpPr>
        <p:spPr>
          <a:xfrm>
            <a:off x="5378484" y="2262579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4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A00719AE-55B6-4AF6-B9F7-10892D0C40FA}"/>
              </a:ext>
            </a:extLst>
          </p:cNvPr>
          <p:cNvSpPr txBox="1"/>
          <p:nvPr/>
        </p:nvSpPr>
        <p:spPr>
          <a:xfrm>
            <a:off x="8323207" y="3946290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3</a:t>
            </a:r>
            <a:endParaRPr lang="zh-TW" altLang="en-US" sz="2000" i="1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8AE7FE3-0253-4421-8F2D-F269A9FFC48D}"/>
              </a:ext>
            </a:extLst>
          </p:cNvPr>
          <p:cNvSpPr txBox="1"/>
          <p:nvPr/>
        </p:nvSpPr>
        <p:spPr>
          <a:xfrm>
            <a:off x="5459602" y="394828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2</a:t>
            </a:r>
            <a:endParaRPr lang="zh-TW" altLang="en-US" sz="2000" i="1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F98C310-7139-438C-B13F-567B65DC71E1}"/>
              </a:ext>
            </a:extLst>
          </p:cNvPr>
          <p:cNvSpPr txBox="1"/>
          <p:nvPr/>
        </p:nvSpPr>
        <p:spPr>
          <a:xfrm>
            <a:off x="6878958" y="4821811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1</a:t>
            </a:r>
            <a:endParaRPr lang="zh-TW" altLang="en-US" sz="2000" i="1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2C856252-8C5B-49E8-8BAE-15777A097A2A}"/>
              </a:ext>
            </a:extLst>
          </p:cNvPr>
          <p:cNvSpPr txBox="1"/>
          <p:nvPr/>
        </p:nvSpPr>
        <p:spPr>
          <a:xfrm>
            <a:off x="8412398" y="2249659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5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08A7E6D-1BFE-4384-8606-CCCDDAA5C986}"/>
              </a:ext>
            </a:extLst>
          </p:cNvPr>
          <p:cNvSpPr txBox="1"/>
          <p:nvPr/>
        </p:nvSpPr>
        <p:spPr>
          <a:xfrm>
            <a:off x="6965369" y="1390634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6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A5CFAED-C601-4B59-AF8F-6AFBB9DBB742}"/>
              </a:ext>
            </a:extLst>
          </p:cNvPr>
          <p:cNvSpPr txBox="1"/>
          <p:nvPr/>
        </p:nvSpPr>
        <p:spPr>
          <a:xfrm>
            <a:off x="1465246" y="5656911"/>
            <a:ext cx="6947152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Cyclic conjugation </a:t>
            </a:r>
            <a:r>
              <a:rPr lang="en-US" altLang="zh-TW" sz="2800" dirty="0"/>
              <a:t>may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/>
              <a:t>give a peak </a:t>
            </a:r>
            <a:br>
              <a:rPr lang="en-US" altLang="zh-TW" sz="2800" dirty="0"/>
            </a:br>
            <a:r>
              <a:rPr lang="en-US" altLang="zh-TW" sz="2800" dirty="0"/>
              <a:t>with </a:t>
            </a:r>
            <a:r>
              <a:rPr lang="el-GR" altLang="zh-TW" sz="2800" dirty="0"/>
              <a:t>λ</a:t>
            </a:r>
            <a:r>
              <a:rPr lang="en-US" altLang="zh-TW" sz="2800" baseline="-25000" dirty="0"/>
              <a:t>max </a:t>
            </a:r>
            <a:r>
              <a:rPr lang="en-US" altLang="zh-TW" sz="2800" dirty="0"/>
              <a:t>&gt; 200 nm in UV spectra as well </a:t>
            </a:r>
            <a:endParaRPr lang="zh-TW" altLang="en-US" sz="2800" dirty="0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004D371D-13AE-4326-84D7-B01BA6F150F8}"/>
              </a:ext>
            </a:extLst>
          </p:cNvPr>
          <p:cNvCxnSpPr>
            <a:cxnSpLocks/>
          </p:cNvCxnSpPr>
          <p:nvPr/>
        </p:nvCxnSpPr>
        <p:spPr>
          <a:xfrm>
            <a:off x="1511893" y="1308338"/>
            <a:ext cx="10972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FB2587CA-19A2-4BB9-A8D6-2EB861D6C9B5}"/>
              </a:ext>
            </a:extLst>
          </p:cNvPr>
          <p:cNvCxnSpPr>
            <a:cxnSpLocks/>
          </p:cNvCxnSpPr>
          <p:nvPr/>
        </p:nvCxnSpPr>
        <p:spPr>
          <a:xfrm>
            <a:off x="3426186" y="1308338"/>
            <a:ext cx="128016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4BD7D6C-43D1-457F-B685-AC0F94E0C84F}"/>
              </a:ext>
            </a:extLst>
          </p:cNvPr>
          <p:cNvSpPr txBox="1"/>
          <p:nvPr/>
        </p:nvSpPr>
        <p:spPr>
          <a:xfrm>
            <a:off x="6247752" y="392022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7DE29F4-8626-4A80-B137-7D536042977E}"/>
              </a:ext>
            </a:extLst>
          </p:cNvPr>
          <p:cNvSpPr txBox="1"/>
          <p:nvPr/>
        </p:nvSpPr>
        <p:spPr>
          <a:xfrm>
            <a:off x="6277115" y="2279650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/>
      <p:bldP spid="109" grpId="0"/>
      <p:bldP spid="112" grpId="0"/>
      <p:bldP spid="114" grpId="0"/>
      <p:bldP spid="115" grpId="0"/>
      <p:bldP spid="116" grpId="0"/>
      <p:bldP spid="117" grpId="0"/>
      <p:bldP spid="118" grpId="0"/>
      <p:bldP spid="119" grpId="0"/>
      <p:bldP spid="5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E77B-E909-40D4-ACC5-5B811D0B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5000"/>
              </a:lnSpc>
            </a:pPr>
            <a:r>
              <a:rPr lang="en-US" altLang="zh-TW" b="1" i="1" dirty="0">
                <a:latin typeface="+mn-lt"/>
              </a:rPr>
              <a:t>Properties of electromagnetic radiation – Wave-particle duality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8A84B3-11EB-4510-B711-59283F1D2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1" y="1657575"/>
            <a:ext cx="8067294" cy="3237927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TW" sz="2600" dirty="0"/>
              <a:t>Electromagnetic radiation has dual properties.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F12DE-8FE7-4E48-8543-92E8A6A7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16236A5-35E1-431D-97DE-8F234F9177F0}"/>
              </a:ext>
            </a:extLst>
          </p:cNvPr>
          <p:cNvSpPr txBox="1">
            <a:spLocks/>
          </p:cNvSpPr>
          <p:nvPr/>
        </p:nvSpPr>
        <p:spPr>
          <a:xfrm>
            <a:off x="230821" y="2181823"/>
            <a:ext cx="4406019" cy="264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>
                <a:solidFill>
                  <a:srgbClr val="C00000"/>
                </a:solidFill>
              </a:rPr>
              <a:t>Wave</a:t>
            </a:r>
            <a:r>
              <a:rPr lang="en-US" altLang="zh-TW" sz="2600" dirty="0"/>
              <a:t> properties - In homogeneous media, electromagnetic radiation is a transverse wave, meaning that its </a:t>
            </a:r>
            <a:r>
              <a:rPr lang="en-US" altLang="zh-TW" sz="2600" dirty="0">
                <a:solidFill>
                  <a:srgbClr val="0070C0"/>
                </a:solidFill>
              </a:rPr>
              <a:t>oscillations</a:t>
            </a:r>
            <a:r>
              <a:rPr lang="en-US" altLang="zh-TW" sz="2600" dirty="0"/>
              <a:t> are </a:t>
            </a:r>
            <a:r>
              <a:rPr lang="en-US" altLang="zh-TW" sz="2600" dirty="0">
                <a:solidFill>
                  <a:srgbClr val="0070C0"/>
                </a:solidFill>
              </a:rPr>
              <a:t>perpendicular</a:t>
            </a:r>
            <a:r>
              <a:rPr lang="en-US" altLang="zh-TW" sz="2600" dirty="0"/>
              <a:t> to the direction of energy transfer and travel</a:t>
            </a:r>
            <a:endParaRPr lang="zh-TW" altLang="en-US" sz="26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672965-00BE-41BF-B6F0-9AAD600618E7}"/>
              </a:ext>
            </a:extLst>
          </p:cNvPr>
          <p:cNvGrpSpPr/>
          <p:nvPr/>
        </p:nvGrpSpPr>
        <p:grpSpPr>
          <a:xfrm>
            <a:off x="5042910" y="2423128"/>
            <a:ext cx="2895600" cy="1533300"/>
            <a:chOff x="5476104" y="3749421"/>
            <a:chExt cx="2895600" cy="1533300"/>
          </a:xfrm>
        </p:grpSpPr>
        <p:pic>
          <p:nvPicPr>
            <p:cNvPr id="6" name="Picture 1" descr="10p330_f11.jpg">
              <a:extLst>
                <a:ext uri="{FF2B5EF4-FFF2-40B4-BE49-F238E27FC236}">
                  <a16:creationId xmlns:a16="http://schemas.microsoft.com/office/drawing/2014/main" id="{B0BEBFE9-0B85-484F-AE22-391100C5C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22" t="55842" b="13604"/>
            <a:stretch/>
          </p:blipFill>
          <p:spPr bwMode="auto">
            <a:xfrm>
              <a:off x="5476104" y="3785616"/>
              <a:ext cx="2895600" cy="1497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FFA92D-B8AD-41FF-A6D3-FA2F3D7EACDE}"/>
                </a:ext>
              </a:extLst>
            </p:cNvPr>
            <p:cNvSpPr/>
            <p:nvPr/>
          </p:nvSpPr>
          <p:spPr>
            <a:xfrm>
              <a:off x="6096507" y="3749421"/>
              <a:ext cx="1098000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4DC159A-088C-43B3-BAA9-8A3975534D9D}"/>
              </a:ext>
            </a:extLst>
          </p:cNvPr>
          <p:cNvCxnSpPr>
            <a:stCxn id="8" idx="1"/>
            <a:endCxn id="8" idx="3"/>
          </p:cNvCxnSpPr>
          <p:nvPr/>
        </p:nvCxnSpPr>
        <p:spPr>
          <a:xfrm>
            <a:off x="5663313" y="2585053"/>
            <a:ext cx="10980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8E5944-BB97-4B55-8546-937748723A36}"/>
              </a:ext>
            </a:extLst>
          </p:cNvPr>
          <p:cNvSpPr txBox="1"/>
          <p:nvPr/>
        </p:nvSpPr>
        <p:spPr>
          <a:xfrm>
            <a:off x="5333867" y="2080684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</a:rPr>
              <a:t>Wavelength (</a:t>
            </a:r>
            <a:r>
              <a:rPr lang="el-GR" altLang="zh-TW" sz="2000" i="1" dirty="0">
                <a:latin typeface="Comic Sans MS" panose="030F0702030302020204" pitchFamily="66" charset="0"/>
              </a:rPr>
              <a:t>λ</a:t>
            </a:r>
            <a:r>
              <a:rPr lang="en-US" altLang="zh-TW" sz="2000" dirty="0">
                <a:latin typeface="Comic Sans MS" panose="030F0702030302020204" pitchFamily="66" charset="0"/>
              </a:rPr>
              <a:t>)</a:t>
            </a:r>
            <a:endParaRPr lang="zh-TW" altLang="en-US" sz="2000" dirty="0">
              <a:latin typeface="Comic Sans MS" panose="030F0702030302020204" pitchFamily="66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3376AE-AA9C-46B8-8956-D92022723A8D}"/>
              </a:ext>
            </a:extLst>
          </p:cNvPr>
          <p:cNvCxnSpPr/>
          <p:nvPr/>
        </p:nvCxnSpPr>
        <p:spPr>
          <a:xfrm flipV="1">
            <a:off x="7275198" y="2746978"/>
            <a:ext cx="0" cy="5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40EBBE-0291-48CD-AB42-BD7D8238D503}"/>
              </a:ext>
            </a:extLst>
          </p:cNvPr>
          <p:cNvSpPr txBox="1"/>
          <p:nvPr/>
        </p:nvSpPr>
        <p:spPr>
          <a:xfrm>
            <a:off x="7351815" y="2868777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</a:rPr>
              <a:t>Amplitude</a:t>
            </a:r>
            <a:endParaRPr lang="zh-TW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25AFC3-0D34-429E-B729-8EA3E2B7D319}"/>
              </a:ext>
            </a:extLst>
          </p:cNvPr>
          <p:cNvSpPr txBox="1"/>
          <p:nvPr/>
        </p:nvSpPr>
        <p:spPr>
          <a:xfrm>
            <a:off x="4812658" y="4062132"/>
            <a:ext cx="4330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i="1" dirty="0">
                <a:solidFill>
                  <a:srgbClr val="C00000"/>
                </a:solidFill>
              </a:rPr>
              <a:t>C</a:t>
            </a:r>
            <a:r>
              <a:rPr lang="en-US" altLang="zh-TW" sz="2600" dirty="0"/>
              <a:t> = </a:t>
            </a:r>
            <a:r>
              <a:rPr lang="el-GR" altLang="zh-TW" sz="2600" i="1" dirty="0"/>
              <a:t>λ</a:t>
            </a:r>
            <a:r>
              <a:rPr lang="el-GR" altLang="zh-TW" sz="2600" dirty="0"/>
              <a:t>∙</a:t>
            </a:r>
            <a:r>
              <a:rPr lang="el-GR" altLang="zh-TW" sz="2600" i="1" dirty="0">
                <a:solidFill>
                  <a:srgbClr val="0070C0"/>
                </a:solidFill>
              </a:rPr>
              <a:t>ν</a:t>
            </a:r>
            <a:r>
              <a:rPr lang="en-US" altLang="zh-TW" sz="2600" dirty="0"/>
              <a:t> = 2.998 × 10</a:t>
            </a:r>
            <a:r>
              <a:rPr lang="en-US" altLang="zh-TW" sz="2600" baseline="30000" dirty="0"/>
              <a:t>8</a:t>
            </a:r>
            <a:r>
              <a:rPr lang="en-US" altLang="zh-TW" sz="2600" dirty="0"/>
              <a:t> m/sec </a:t>
            </a:r>
            <a:endParaRPr lang="zh-TW" altLang="en-US" sz="2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F2B40D-3A24-4FE2-AB86-577DDBE2F938}"/>
              </a:ext>
            </a:extLst>
          </p:cNvPr>
          <p:cNvSpPr txBox="1"/>
          <p:nvPr/>
        </p:nvSpPr>
        <p:spPr>
          <a:xfrm>
            <a:off x="5327247" y="4438052"/>
            <a:ext cx="328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Frequency (sec</a:t>
            </a:r>
            <a:r>
              <a:rPr lang="en-US" altLang="zh-TW" sz="2000" baseline="30000" dirty="0">
                <a:solidFill>
                  <a:srgbClr val="0070C0"/>
                </a:solidFill>
                <a:latin typeface="Comic Sans MS" panose="030F0702030302020204" pitchFamily="66" charset="0"/>
              </a:rPr>
              <a:t>-1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= Hz)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F719A9-7EF5-4802-96BB-A9205973F7B0}"/>
              </a:ext>
            </a:extLst>
          </p:cNvPr>
          <p:cNvSpPr txBox="1"/>
          <p:nvPr/>
        </p:nvSpPr>
        <p:spPr>
          <a:xfrm>
            <a:off x="4505007" y="3628712"/>
            <a:ext cx="1445447" cy="58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Light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speed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24954BF-A0D6-470C-8972-B9D05943F723}"/>
              </a:ext>
            </a:extLst>
          </p:cNvPr>
          <p:cNvSpPr txBox="1">
            <a:spLocks/>
          </p:cNvSpPr>
          <p:nvPr/>
        </p:nvSpPr>
        <p:spPr>
          <a:xfrm>
            <a:off x="230821" y="4903463"/>
            <a:ext cx="8067294" cy="111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>
                <a:solidFill>
                  <a:srgbClr val="C00000"/>
                </a:solidFill>
              </a:rPr>
              <a:t>Particle</a:t>
            </a:r>
            <a:r>
              <a:rPr lang="en-US" altLang="zh-TW" sz="2600" dirty="0"/>
              <a:t> properties -  The particle of light has the name </a:t>
            </a:r>
            <a:r>
              <a:rPr lang="en-US" altLang="zh-TW" sz="2600" dirty="0">
                <a:solidFill>
                  <a:srgbClr val="C00000"/>
                </a:solidFill>
              </a:rPr>
              <a:t>photon</a:t>
            </a:r>
            <a:r>
              <a:rPr lang="en-US" altLang="zh-TW" sz="2600" dirty="0"/>
              <a:t>, like other particles such as the electron and proton.  Thus, a photon is a single </a:t>
            </a:r>
            <a:r>
              <a:rPr lang="en-US" altLang="zh-TW" sz="2600" dirty="0">
                <a:solidFill>
                  <a:srgbClr val="C00000"/>
                </a:solidFill>
              </a:rPr>
              <a:t>quantum</a:t>
            </a:r>
            <a:r>
              <a:rPr lang="en-US" altLang="zh-TW" sz="2600" dirty="0"/>
              <a:t> of light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2B768124-2F68-4655-BB21-55BDFBE29066}"/>
              </a:ext>
            </a:extLst>
          </p:cNvPr>
          <p:cNvCxnSpPr/>
          <p:nvPr/>
        </p:nvCxnSpPr>
        <p:spPr>
          <a:xfrm>
            <a:off x="762557" y="4106736"/>
            <a:ext cx="1708053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E808A91-3545-4B77-83BD-1C84F2D122B2}"/>
              </a:ext>
            </a:extLst>
          </p:cNvPr>
          <p:cNvCxnSpPr/>
          <p:nvPr/>
        </p:nvCxnSpPr>
        <p:spPr>
          <a:xfrm>
            <a:off x="1732713" y="3783350"/>
            <a:ext cx="146304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9EFFE63-CA6A-4789-A564-B6D04B88B492}"/>
              </a:ext>
            </a:extLst>
          </p:cNvPr>
          <p:cNvCxnSpPr/>
          <p:nvPr/>
        </p:nvCxnSpPr>
        <p:spPr>
          <a:xfrm>
            <a:off x="3448304" y="1531773"/>
            <a:ext cx="502920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088D9D9-5A1B-4B22-AA89-49FD588587E1}"/>
              </a:ext>
            </a:extLst>
          </p:cNvPr>
          <p:cNvCxnSpPr/>
          <p:nvPr/>
        </p:nvCxnSpPr>
        <p:spPr>
          <a:xfrm>
            <a:off x="790893" y="5580312"/>
            <a:ext cx="82296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445AB55-C7EC-44CE-98D3-CFB405BB5DE8}"/>
              </a:ext>
            </a:extLst>
          </p:cNvPr>
          <p:cNvCxnSpPr/>
          <p:nvPr/>
        </p:nvCxnSpPr>
        <p:spPr>
          <a:xfrm>
            <a:off x="691120" y="2515071"/>
            <a:ext cx="73152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70270BB-CCF9-4E43-9499-3209CBEE6DEA}"/>
              </a:ext>
            </a:extLst>
          </p:cNvPr>
          <p:cNvCxnSpPr/>
          <p:nvPr/>
        </p:nvCxnSpPr>
        <p:spPr>
          <a:xfrm>
            <a:off x="691120" y="5241706"/>
            <a:ext cx="100584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ED16E5A-BC7B-4885-9D37-1A043AAA2D36}"/>
              </a:ext>
            </a:extLst>
          </p:cNvPr>
          <p:cNvCxnSpPr/>
          <p:nvPr/>
        </p:nvCxnSpPr>
        <p:spPr>
          <a:xfrm>
            <a:off x="5317308" y="5901678"/>
            <a:ext cx="1188720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10p393">
            <a:extLst>
              <a:ext uri="{FF2B5EF4-FFF2-40B4-BE49-F238E27FC236}">
                <a16:creationId xmlns:a16="http://schemas.microsoft.com/office/drawing/2014/main" id="{31973AEB-A951-40A2-B437-7B4935E1F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" b="68796"/>
          <a:stretch/>
        </p:blipFill>
        <p:spPr bwMode="auto">
          <a:xfrm>
            <a:off x="636588" y="4423376"/>
            <a:ext cx="8507412" cy="149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D3F8D6-8EB6-44FA-BFFF-41B14E7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47521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Colors of organic compounds result from extensive conjugation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D19597-6984-471C-81B2-FBDEA412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1720537"/>
            <a:ext cx="8507412" cy="3573055"/>
          </a:xfrm>
        </p:spPr>
        <p:txBody>
          <a:bodyPr>
            <a:normAutofit/>
          </a:bodyPr>
          <a:lstStyle/>
          <a:p>
            <a:pPr marL="361950" indent="-3619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/>
              <a:t>As the number of conjugated C=C becomes </a:t>
            </a:r>
            <a:r>
              <a:rPr lang="en-US" altLang="zh-TW" sz="2600" dirty="0">
                <a:solidFill>
                  <a:srgbClr val="C00000"/>
                </a:solidFill>
              </a:rPr>
              <a:t>higher</a:t>
            </a:r>
            <a:r>
              <a:rPr lang="en-US" altLang="zh-TW" sz="2600" dirty="0"/>
              <a:t>, </a:t>
            </a:r>
            <a:br>
              <a:rPr lang="en-US" altLang="zh-TW" sz="2600" dirty="0"/>
            </a:br>
            <a:r>
              <a:rPr lang="en-US" altLang="zh-TW" sz="2600" dirty="0"/>
              <a:t>the energy gap between HOMO and LUMO </a:t>
            </a:r>
            <a:r>
              <a:rPr lang="en-US" altLang="zh-TW" sz="2600" dirty="0">
                <a:solidFill>
                  <a:srgbClr val="C00000"/>
                </a:solidFill>
              </a:rPr>
              <a:t>decreases</a:t>
            </a:r>
            <a:r>
              <a:rPr lang="en-US" altLang="zh-TW" sz="2600" dirty="0"/>
              <a:t>.  When the wavelength of absorbed light is in the range of </a:t>
            </a:r>
            <a:r>
              <a:rPr lang="en-US" altLang="zh-TW" sz="2600" dirty="0">
                <a:solidFill>
                  <a:srgbClr val="C00000"/>
                </a:solidFill>
              </a:rPr>
              <a:t>visible light</a:t>
            </a:r>
            <a:r>
              <a:rPr lang="en-US" altLang="zh-TW" sz="2600" dirty="0"/>
              <a:t>, the compound should become </a:t>
            </a:r>
            <a:r>
              <a:rPr lang="en-US" altLang="zh-TW" sz="2600" dirty="0">
                <a:solidFill>
                  <a:srgbClr val="C00000"/>
                </a:solidFill>
              </a:rPr>
              <a:t>colored</a:t>
            </a:r>
          </a:p>
          <a:p>
            <a:pPr marL="361950" indent="-3619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l-GR" altLang="zh-TW" sz="2600" dirty="0">
                <a:solidFill>
                  <a:srgbClr val="C00000"/>
                </a:solidFill>
              </a:rPr>
              <a:t>β</a:t>
            </a:r>
            <a:r>
              <a:rPr lang="en-US" altLang="zh-TW" sz="2600" dirty="0">
                <a:solidFill>
                  <a:srgbClr val="C00000"/>
                </a:solidFill>
              </a:rPr>
              <a:t>-Carotene </a:t>
            </a:r>
            <a:r>
              <a:rPr lang="en-US" altLang="zh-TW" sz="2600" dirty="0"/>
              <a:t>has </a:t>
            </a:r>
            <a:r>
              <a:rPr lang="el-GR" altLang="zh-TW" sz="2600" dirty="0"/>
              <a:t>λ</a:t>
            </a:r>
            <a:r>
              <a:rPr lang="en-US" altLang="zh-TW" sz="2600" baseline="-25000" dirty="0"/>
              <a:t>max</a:t>
            </a:r>
            <a:r>
              <a:rPr lang="en-US" altLang="zh-TW" sz="2600" dirty="0"/>
              <a:t> = 455 nm.  When white light strikes </a:t>
            </a:r>
            <a:r>
              <a:rPr lang="el-GR" altLang="zh-TW" sz="2600" dirty="0"/>
              <a:t>β</a:t>
            </a:r>
            <a:r>
              <a:rPr lang="en-US" altLang="zh-TW" sz="2600" dirty="0"/>
              <a:t>-carotene, wavelengths in the blue region are absorbed.  Thus, the </a:t>
            </a:r>
            <a:r>
              <a:rPr lang="en-US" altLang="zh-TW" sz="2600" dirty="0">
                <a:solidFill>
                  <a:srgbClr val="C00000"/>
                </a:solidFill>
              </a:rPr>
              <a:t>yellow-orange colors </a:t>
            </a:r>
            <a:r>
              <a:rPr lang="en-US" altLang="zh-TW" sz="2600" dirty="0"/>
              <a:t>are transmitted to our eyes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zh-TW" altLang="en-US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11CAEC-901D-40C9-B222-AE6B9BE8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6CF53E-8599-4B19-B8BF-5650C19DE846}"/>
              </a:ext>
            </a:extLst>
          </p:cNvPr>
          <p:cNvSpPr/>
          <p:nvPr/>
        </p:nvSpPr>
        <p:spPr>
          <a:xfrm>
            <a:off x="5682222" y="4311992"/>
            <a:ext cx="1655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dirty="0"/>
              <a:t>β</a:t>
            </a:r>
            <a:r>
              <a:rPr lang="en-US" altLang="zh-TW" sz="2400" dirty="0"/>
              <a:t>-Carotene 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B1D5D75-C224-4E00-80D0-A0F559DA7C61}"/>
              </a:ext>
            </a:extLst>
          </p:cNvPr>
          <p:cNvCxnSpPr>
            <a:cxnSpLocks/>
          </p:cNvCxnSpPr>
          <p:nvPr/>
        </p:nvCxnSpPr>
        <p:spPr>
          <a:xfrm flipH="1">
            <a:off x="4572000" y="5031619"/>
            <a:ext cx="223705" cy="319543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57DDD24-9AD7-48AE-A216-C46E83F576BC}"/>
              </a:ext>
            </a:extLst>
          </p:cNvPr>
          <p:cNvSpPr/>
          <p:nvPr/>
        </p:nvSpPr>
        <p:spPr>
          <a:xfrm>
            <a:off x="3678531" y="5387429"/>
            <a:ext cx="1457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Retinol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production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FED4A8A-AE08-496A-B11B-AAA192DDA5B0}"/>
              </a:ext>
            </a:extLst>
          </p:cNvPr>
          <p:cNvCxnSpPr>
            <a:cxnSpLocks/>
          </p:cNvCxnSpPr>
          <p:nvPr/>
        </p:nvCxnSpPr>
        <p:spPr>
          <a:xfrm>
            <a:off x="2859258" y="1597982"/>
            <a:ext cx="20116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C36A25F-C04A-4F16-9028-612303968FC6}"/>
              </a:ext>
            </a:extLst>
          </p:cNvPr>
          <p:cNvCxnSpPr/>
          <p:nvPr/>
        </p:nvCxnSpPr>
        <p:spPr>
          <a:xfrm>
            <a:off x="707878" y="3039015"/>
            <a:ext cx="13716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23AD269-7470-4B19-B752-DF7A7D234430}"/>
              </a:ext>
            </a:extLst>
          </p:cNvPr>
          <p:cNvCxnSpPr/>
          <p:nvPr/>
        </p:nvCxnSpPr>
        <p:spPr>
          <a:xfrm>
            <a:off x="6474694" y="3039015"/>
            <a:ext cx="100584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DA6F148-31DD-4D04-A73C-6DCF1608A236}"/>
              </a:ext>
            </a:extLst>
          </p:cNvPr>
          <p:cNvCxnSpPr/>
          <p:nvPr/>
        </p:nvCxnSpPr>
        <p:spPr>
          <a:xfrm>
            <a:off x="707878" y="3461863"/>
            <a:ext cx="146304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341CB74-569C-442A-A94C-1723F8813DB7}"/>
              </a:ext>
            </a:extLst>
          </p:cNvPr>
          <p:cNvCxnSpPr/>
          <p:nvPr/>
        </p:nvCxnSpPr>
        <p:spPr>
          <a:xfrm>
            <a:off x="4602489" y="3762545"/>
            <a:ext cx="146304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3A7BEBA-FE1B-40FA-8A0F-16403EC4EDB6}"/>
              </a:ext>
            </a:extLst>
          </p:cNvPr>
          <p:cNvCxnSpPr/>
          <p:nvPr/>
        </p:nvCxnSpPr>
        <p:spPr>
          <a:xfrm>
            <a:off x="2079478" y="4100298"/>
            <a:ext cx="27432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3"/>
          <a:srcRect t="14556"/>
          <a:stretch/>
        </p:blipFill>
        <p:spPr>
          <a:xfrm>
            <a:off x="5944258" y="1326150"/>
            <a:ext cx="2566638" cy="418814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4505" y="173374"/>
            <a:ext cx="7886700" cy="1031874"/>
          </a:xfrm>
        </p:spPr>
        <p:txBody>
          <a:bodyPr/>
          <a:lstStyle/>
          <a:p>
            <a:pPr algn="ctr"/>
            <a:r>
              <a:rPr lang="en-US" altLang="zh-TW" b="1" dirty="0"/>
              <a:t>A </a:t>
            </a:r>
            <a:r>
              <a:rPr lang="en-US" altLang="zh-TW" b="1" dirty="0" err="1"/>
              <a:t>vitamers</a:t>
            </a:r>
            <a:r>
              <a:rPr lang="en-US" altLang="zh-TW" b="1" dirty="0"/>
              <a:t> in visual cycle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D803-9B24-4395-BF6B-17B18661061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85567" y="1208359"/>
            <a:ext cx="1117600" cy="2923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83000"/>
              </a:lnSpc>
            </a:pP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89574" y="1286615"/>
            <a:ext cx="1884811" cy="40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-Retinol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85567" y="2426421"/>
            <a:ext cx="1905000" cy="28150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83000"/>
              </a:lnSpc>
            </a:pP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34142" y="2317058"/>
            <a:ext cx="1939313" cy="71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-Retinal </a:t>
            </a:r>
            <a:br>
              <a:rPr lang="en-US" altLang="zh-TW" sz="2400" dirty="0"/>
            </a:br>
            <a:r>
              <a:rPr lang="en-US" altLang="zh-TW" sz="2400" dirty="0"/>
              <a:t>+ opsin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2218967" y="1657432"/>
            <a:ext cx="1558703" cy="661018"/>
            <a:chOff x="3759200" y="1923749"/>
            <a:chExt cx="1558703" cy="775352"/>
          </a:xfrm>
        </p:grpSpPr>
        <p:cxnSp>
          <p:nvCxnSpPr>
            <p:cNvPr id="11" name="直線單箭頭接點 10"/>
            <p:cNvCxnSpPr/>
            <p:nvPr/>
          </p:nvCxnSpPr>
          <p:spPr>
            <a:xfrm flipV="1">
              <a:off x="37592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38608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909569" y="1923749"/>
              <a:ext cx="1408334" cy="705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NAD(P)</a:t>
              </a:r>
            </a:p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reductase</a:t>
              </a:r>
            </a:p>
          </p:txBody>
        </p:sp>
      </p:grpSp>
      <p:cxnSp>
        <p:nvCxnSpPr>
          <p:cNvPr id="14" name="直線單箭頭接點 13"/>
          <p:cNvCxnSpPr/>
          <p:nvPr/>
        </p:nvCxnSpPr>
        <p:spPr>
          <a:xfrm flipV="1">
            <a:off x="2303798" y="3011318"/>
            <a:ext cx="0" cy="6445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369336" y="3151303"/>
            <a:ext cx="1463862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Isomerase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2218967" y="4320823"/>
            <a:ext cx="1558703" cy="661018"/>
            <a:chOff x="3759200" y="1923749"/>
            <a:chExt cx="1558703" cy="775352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37592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38608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909569" y="1923749"/>
              <a:ext cx="1408334" cy="705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NAD(P)</a:t>
              </a:r>
            </a:p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reductase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66628" y="3614324"/>
            <a:ext cx="2274342" cy="71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-Retinal </a:t>
            </a:r>
            <a:br>
              <a:rPr lang="en-US" altLang="zh-TW" sz="2400" dirty="0"/>
            </a:br>
            <a:r>
              <a:rPr lang="en-US" altLang="zh-TW" sz="2400" dirty="0"/>
              <a:t>+ opsin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59414" y="4991851"/>
            <a:ext cx="2288768" cy="40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-Retinol </a:t>
            </a:r>
            <a:endParaRPr lang="zh-TW" altLang="en-US" sz="2400" dirty="0"/>
          </a:p>
        </p:txBody>
      </p:sp>
      <p:sp>
        <p:nvSpPr>
          <p:cNvPr id="23" name="手繪多邊形 22"/>
          <p:cNvSpPr/>
          <p:nvPr/>
        </p:nvSpPr>
        <p:spPr>
          <a:xfrm>
            <a:off x="282455" y="1608965"/>
            <a:ext cx="1026628" cy="3605164"/>
          </a:xfrm>
          <a:custGeom>
            <a:avLst/>
            <a:gdLst>
              <a:gd name="connsiteX0" fmla="*/ 0 w 177800"/>
              <a:gd name="connsiteY0" fmla="*/ 3962400 h 3962400"/>
              <a:gd name="connsiteX1" fmla="*/ 177800 w 177800"/>
              <a:gd name="connsiteY1" fmla="*/ 0 h 3962400"/>
              <a:gd name="connsiteX0" fmla="*/ 0 w 10375"/>
              <a:gd name="connsiteY0" fmla="*/ 3936642 h 3936642"/>
              <a:gd name="connsiteX1" fmla="*/ 10375 w 10375"/>
              <a:gd name="connsiteY1" fmla="*/ 0 h 3936642"/>
              <a:gd name="connsiteX0" fmla="*/ 540323 w 550698"/>
              <a:gd name="connsiteY0" fmla="*/ 3936642 h 3936642"/>
              <a:gd name="connsiteX1" fmla="*/ 550698 w 550698"/>
              <a:gd name="connsiteY1" fmla="*/ 0 h 3936642"/>
              <a:gd name="connsiteX0" fmla="*/ 783409 w 793784"/>
              <a:gd name="connsiteY0" fmla="*/ 3936642 h 3936642"/>
              <a:gd name="connsiteX1" fmla="*/ 793784 w 793784"/>
              <a:gd name="connsiteY1" fmla="*/ 0 h 3936642"/>
              <a:gd name="connsiteX0" fmla="*/ 748217 w 842305"/>
              <a:gd name="connsiteY0" fmla="*/ 3981718 h 3981718"/>
              <a:gd name="connsiteX1" fmla="*/ 842305 w 842305"/>
              <a:gd name="connsiteY1" fmla="*/ 0 h 3981718"/>
              <a:gd name="connsiteX0" fmla="*/ 679329 w 773417"/>
              <a:gd name="connsiteY0" fmla="*/ 3981718 h 3981718"/>
              <a:gd name="connsiteX1" fmla="*/ 773417 w 773417"/>
              <a:gd name="connsiteY1" fmla="*/ 0 h 3981718"/>
              <a:gd name="connsiteX0" fmla="*/ 853640 w 947728"/>
              <a:gd name="connsiteY0" fmla="*/ 3981718 h 3981718"/>
              <a:gd name="connsiteX1" fmla="*/ 947728 w 947728"/>
              <a:gd name="connsiteY1" fmla="*/ 0 h 3981718"/>
              <a:gd name="connsiteX0" fmla="*/ 947105 w 1041193"/>
              <a:gd name="connsiteY0" fmla="*/ 3981718 h 3981718"/>
              <a:gd name="connsiteX1" fmla="*/ 1041193 w 1041193"/>
              <a:gd name="connsiteY1" fmla="*/ 0 h 3981718"/>
              <a:gd name="connsiteX0" fmla="*/ 906027 w 1000115"/>
              <a:gd name="connsiteY0" fmla="*/ 3981718 h 3981718"/>
              <a:gd name="connsiteX1" fmla="*/ 1000115 w 1000115"/>
              <a:gd name="connsiteY1" fmla="*/ 0 h 3981718"/>
              <a:gd name="connsiteX0" fmla="*/ 928020 w 1022108"/>
              <a:gd name="connsiteY0" fmla="*/ 3981718 h 3981718"/>
              <a:gd name="connsiteX1" fmla="*/ 1022108 w 1022108"/>
              <a:gd name="connsiteY1" fmla="*/ 0 h 3981718"/>
              <a:gd name="connsiteX0" fmla="*/ 888703 w 982791"/>
              <a:gd name="connsiteY0" fmla="*/ 3981718 h 3981718"/>
              <a:gd name="connsiteX1" fmla="*/ 982791 w 982791"/>
              <a:gd name="connsiteY1" fmla="*/ 0 h 3981718"/>
              <a:gd name="connsiteX0" fmla="*/ 752980 w 847068"/>
              <a:gd name="connsiteY0" fmla="*/ 3981718 h 3981772"/>
              <a:gd name="connsiteX1" fmla="*/ 847068 w 847068"/>
              <a:gd name="connsiteY1" fmla="*/ 0 h 3981772"/>
              <a:gd name="connsiteX0" fmla="*/ 858792 w 952880"/>
              <a:gd name="connsiteY0" fmla="*/ 3981718 h 3981772"/>
              <a:gd name="connsiteX1" fmla="*/ 952880 w 952880"/>
              <a:gd name="connsiteY1" fmla="*/ 0 h 3981772"/>
              <a:gd name="connsiteX0" fmla="*/ 931720 w 1025808"/>
              <a:gd name="connsiteY0" fmla="*/ 3981718 h 3981722"/>
              <a:gd name="connsiteX1" fmla="*/ 1025808 w 1025808"/>
              <a:gd name="connsiteY1" fmla="*/ 0 h 3981722"/>
              <a:gd name="connsiteX0" fmla="*/ 850674 w 1116643"/>
              <a:gd name="connsiteY0" fmla="*/ 4063706 h 4063709"/>
              <a:gd name="connsiteX1" fmla="*/ 1116643 w 1116643"/>
              <a:gd name="connsiteY1" fmla="*/ 0 h 4063709"/>
              <a:gd name="connsiteX0" fmla="*/ 795407 w 1061376"/>
              <a:gd name="connsiteY0" fmla="*/ 4063706 h 4063706"/>
              <a:gd name="connsiteX1" fmla="*/ 1061376 w 1061376"/>
              <a:gd name="connsiteY1" fmla="*/ 0 h 406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1376" h="4063706">
                <a:moveTo>
                  <a:pt x="795407" y="4063706"/>
                </a:moveTo>
                <a:cubicBezTo>
                  <a:pt x="-289039" y="3822326"/>
                  <a:pt x="-324496" y="118088"/>
                  <a:pt x="1061376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70828" y="3151303"/>
            <a:ext cx="1463862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Isomerase</a:t>
            </a:r>
          </a:p>
        </p:txBody>
      </p:sp>
      <p:sp>
        <p:nvSpPr>
          <p:cNvPr id="25" name="弧形 24"/>
          <p:cNvSpPr/>
          <p:nvPr/>
        </p:nvSpPr>
        <p:spPr>
          <a:xfrm>
            <a:off x="1981307" y="2567175"/>
            <a:ext cx="2524115" cy="841806"/>
          </a:xfrm>
          <a:prstGeom prst="arc">
            <a:avLst>
              <a:gd name="adj1" fmla="val 16200000"/>
              <a:gd name="adj2" fmla="val 2156820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弧形 25"/>
          <p:cNvSpPr/>
          <p:nvPr/>
        </p:nvSpPr>
        <p:spPr>
          <a:xfrm>
            <a:off x="1648822" y="3578057"/>
            <a:ext cx="2743346" cy="582331"/>
          </a:xfrm>
          <a:prstGeom prst="arc">
            <a:avLst>
              <a:gd name="adj1" fmla="val 185520"/>
              <a:gd name="adj2" fmla="val 5561952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930037" y="2889122"/>
            <a:ext cx="1512081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/>
              <a:t>Rhodopsin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665957" y="3297473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883115" y="2011624"/>
            <a:ext cx="1565685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Dark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r>
              <a:rPr lang="en-US" altLang="zh-TW" sz="2400" i="1" dirty="0">
                <a:solidFill>
                  <a:srgbClr val="C00000"/>
                </a:solidFill>
              </a:rPr>
              <a:t>adaptation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696885" y="3262514"/>
            <a:ext cx="659310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endParaRPr lang="en-US" altLang="zh-TW" sz="2400" i="1" dirty="0">
              <a:solidFill>
                <a:srgbClr val="C0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928038" y="3864963"/>
            <a:ext cx="168283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i="1" dirty="0">
                <a:solidFill>
                  <a:srgbClr val="0070C0"/>
                </a:solidFill>
              </a:rPr>
              <a:t>Nerve excitation</a:t>
            </a:r>
            <a:endParaRPr lang="zh-TW" altLang="en-US" sz="2400" i="1" dirty="0">
              <a:solidFill>
                <a:srgbClr val="0070C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46249" y="5334487"/>
            <a:ext cx="2531462" cy="31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200" i="1" dirty="0">
                <a:solidFill>
                  <a:srgbClr val="C00000"/>
                </a:solidFill>
                <a:latin typeface="Comic Sans MS" panose="030F0702030302020204" pitchFamily="66" charset="0"/>
              </a:rPr>
              <a:t>(From circulation)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6507054" y="2803380"/>
            <a:ext cx="511679" cy="398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endParaRPr lang="zh-TW" altLang="en-US" sz="24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919082" y="1859809"/>
            <a:ext cx="1041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11-</a:t>
            </a:r>
            <a:r>
              <a:rPr lang="en-US" altLang="zh-TW" sz="2000" i="1" dirty="0"/>
              <a:t>cis</a:t>
            </a:r>
            <a:r>
              <a:rPr lang="en-US" altLang="zh-TW" sz="2000" dirty="0"/>
              <a:t>-retinal</a:t>
            </a:r>
            <a:endParaRPr lang="zh-TW" altLang="en-US" sz="2000" dirty="0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44300" y="2546802"/>
            <a:ext cx="0" cy="49564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7344300" y="3984837"/>
            <a:ext cx="0" cy="2269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727858" y="945960"/>
            <a:ext cx="1688283" cy="450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In retina</a:t>
            </a:r>
            <a:endParaRPr lang="zh-TW" altLang="en-US" sz="28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 flipH="1">
            <a:off x="6163771" y="975860"/>
            <a:ext cx="2328653" cy="40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Cell membrane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998876" y="1359803"/>
            <a:ext cx="982961" cy="347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000" i="1" dirty="0"/>
              <a:t>Outside</a:t>
            </a:r>
            <a:endParaRPr lang="zh-TW" altLang="en-US" sz="2000" i="1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00219" y="1359803"/>
            <a:ext cx="792205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000" i="1" dirty="0"/>
              <a:t>Inside</a:t>
            </a:r>
            <a:endParaRPr lang="zh-TW" altLang="en-US" sz="2000" i="1" dirty="0"/>
          </a:p>
        </p:txBody>
      </p:sp>
      <p:sp>
        <p:nvSpPr>
          <p:cNvPr id="60" name="矩形 59"/>
          <p:cNvSpPr/>
          <p:nvPr/>
        </p:nvSpPr>
        <p:spPr>
          <a:xfrm>
            <a:off x="7636500" y="4190975"/>
            <a:ext cx="104163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Ion influx</a:t>
            </a:r>
            <a:endParaRPr lang="zh-TW" altLang="en-US" sz="2000" dirty="0"/>
          </a:p>
        </p:txBody>
      </p:sp>
      <p:sp>
        <p:nvSpPr>
          <p:cNvPr id="61" name="矩形 60"/>
          <p:cNvSpPr/>
          <p:nvPr/>
        </p:nvSpPr>
        <p:spPr>
          <a:xfrm>
            <a:off x="6081088" y="2106897"/>
            <a:ext cx="782907" cy="351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000" dirty="0"/>
              <a:t>Opsin</a:t>
            </a:r>
            <a:endParaRPr lang="zh-TW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7048853" y="5547947"/>
            <a:ext cx="1720516" cy="5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  <a:t>Optic nerve</a:t>
            </a:r>
            <a:b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  <a:t>transmission</a:t>
            </a:r>
            <a:endParaRPr lang="zh-TW" altLang="en-US" sz="20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手繪多邊形 63"/>
          <p:cNvSpPr/>
          <p:nvPr/>
        </p:nvSpPr>
        <p:spPr>
          <a:xfrm>
            <a:off x="6815726" y="5274480"/>
            <a:ext cx="233127" cy="494840"/>
          </a:xfrm>
          <a:custGeom>
            <a:avLst/>
            <a:gdLst>
              <a:gd name="connsiteX0" fmla="*/ 177800 w 266700"/>
              <a:gd name="connsiteY0" fmla="*/ 0 h 444500"/>
              <a:gd name="connsiteX1" fmla="*/ 0 w 266700"/>
              <a:gd name="connsiteY1" fmla="*/ 279400 h 444500"/>
              <a:gd name="connsiteX2" fmla="*/ 266700 w 266700"/>
              <a:gd name="connsiteY2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444500">
                <a:moveTo>
                  <a:pt x="177800" y="0"/>
                </a:moveTo>
                <a:lnTo>
                  <a:pt x="0" y="279400"/>
                </a:lnTo>
                <a:lnTo>
                  <a:pt x="266700" y="444500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C21B7BF-FC35-4C8C-ABBF-639AB6EE764C}"/>
              </a:ext>
            </a:extLst>
          </p:cNvPr>
          <p:cNvSpPr/>
          <p:nvPr/>
        </p:nvSpPr>
        <p:spPr>
          <a:xfrm>
            <a:off x="7522783" y="2902247"/>
            <a:ext cx="1394844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Rhodopsin</a:t>
            </a:r>
            <a:endParaRPr lang="zh-TW" altLang="en-US" sz="2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5D41FC0-3A1C-44CD-84B3-051513C5B75F}"/>
              </a:ext>
            </a:extLst>
          </p:cNvPr>
          <p:cNvSpPr/>
          <p:nvPr/>
        </p:nvSpPr>
        <p:spPr>
          <a:xfrm>
            <a:off x="4790176" y="5009368"/>
            <a:ext cx="2303002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 err="1"/>
              <a:t>Metarhodopsin</a:t>
            </a:r>
            <a:r>
              <a:rPr lang="en-US" altLang="zh-TW" sz="2000" dirty="0"/>
              <a:t> II</a:t>
            </a:r>
            <a:endParaRPr lang="zh-TW" altLang="en-US" sz="20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B8DE458-94A3-44C2-8C15-EF077F5BF682}"/>
              </a:ext>
            </a:extLst>
          </p:cNvPr>
          <p:cNvSpPr/>
          <p:nvPr/>
        </p:nvSpPr>
        <p:spPr>
          <a:xfrm>
            <a:off x="5850463" y="2361674"/>
            <a:ext cx="1313181" cy="34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 protein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5C9BA1-F665-4C19-8B6A-8266F0E5DBFA}"/>
              </a:ext>
            </a:extLst>
          </p:cNvPr>
          <p:cNvSpPr/>
          <p:nvPr/>
        </p:nvSpPr>
        <p:spPr>
          <a:xfrm>
            <a:off x="3644258" y="3535175"/>
            <a:ext cx="2336986" cy="403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 err="1"/>
              <a:t>Metarhodopsin</a:t>
            </a:r>
            <a:r>
              <a:rPr lang="en-US" altLang="zh-TW" sz="2400" dirty="0"/>
              <a:t> II</a:t>
            </a:r>
            <a:endParaRPr lang="zh-TW" altLang="en-US" sz="2400" dirty="0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BD13358-4ABC-4A8B-A51D-28061F627AB6}"/>
              </a:ext>
            </a:extLst>
          </p:cNvPr>
          <p:cNvCxnSpPr>
            <a:cxnSpLocks/>
          </p:cNvCxnSpPr>
          <p:nvPr/>
        </p:nvCxnSpPr>
        <p:spPr>
          <a:xfrm>
            <a:off x="7349155" y="4210282"/>
            <a:ext cx="0" cy="2269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4B7ADD32-73DA-423F-BBA1-5217FE1699E0}"/>
              </a:ext>
            </a:extLst>
          </p:cNvPr>
          <p:cNvCxnSpPr/>
          <p:nvPr/>
        </p:nvCxnSpPr>
        <p:spPr>
          <a:xfrm>
            <a:off x="1685567" y="913512"/>
            <a:ext cx="256032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6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7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52" grpId="0"/>
      <p:bldP spid="53" grpId="0"/>
      <p:bldP spid="33" grpId="0"/>
      <p:bldP spid="60" grpId="0"/>
      <p:bldP spid="62" grpId="0"/>
      <p:bldP spid="64" grpId="0" animBg="1"/>
      <p:bldP spid="46" grpId="0"/>
      <p:bldP spid="47" grpId="0"/>
      <p:bldP spid="4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C6017-1026-4891-B0DB-25EF340A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287"/>
            <a:ext cx="7886700" cy="809047"/>
          </a:xfrm>
        </p:spPr>
        <p:txBody>
          <a:bodyPr/>
          <a:lstStyle/>
          <a:p>
            <a:pPr algn="ctr"/>
            <a:r>
              <a:rPr lang="en-US" altLang="zh-TW" b="1" dirty="0"/>
              <a:t>Some structures in visual cycle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F30446-435E-48AD-9C2E-30639DA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Picture 1" descr="10p347_u01.jpg">
            <a:extLst>
              <a:ext uri="{FF2B5EF4-FFF2-40B4-BE49-F238E27FC236}">
                <a16:creationId xmlns:a16="http://schemas.microsoft.com/office/drawing/2014/main" id="{165E1917-20AC-4479-8EC7-2BAB2A9389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3" r="50359" b="20985"/>
          <a:stretch/>
        </p:blipFill>
        <p:spPr bwMode="auto">
          <a:xfrm>
            <a:off x="493569" y="1205499"/>
            <a:ext cx="4255475" cy="139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DA3BC83D-9EF9-4B00-963D-6E9493C1E2B6}"/>
              </a:ext>
            </a:extLst>
          </p:cNvPr>
          <p:cNvGrpSpPr>
            <a:grpSpLocks noChangeAspect="1"/>
          </p:cNvGrpSpPr>
          <p:nvPr/>
        </p:nvGrpSpPr>
        <p:grpSpPr>
          <a:xfrm>
            <a:off x="254087" y="2720290"/>
            <a:ext cx="4118886" cy="1983861"/>
            <a:chOff x="254087" y="2647138"/>
            <a:chExt cx="4118886" cy="1983861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FAF74924-8AB0-45D7-88E4-C23B63E0E841}"/>
                </a:ext>
              </a:extLst>
            </p:cNvPr>
            <p:cNvSpPr/>
            <p:nvPr/>
          </p:nvSpPr>
          <p:spPr>
            <a:xfrm>
              <a:off x="3215119" y="4141106"/>
              <a:ext cx="100438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1" descr="10p347_u02.jpg">
              <a:extLst>
                <a:ext uri="{FF2B5EF4-FFF2-40B4-BE49-F238E27FC236}">
                  <a16:creationId xmlns:a16="http://schemas.microsoft.com/office/drawing/2014/main" id="{2F89B2EC-FF78-4E2A-B47D-B7AF98C6A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2" r="57605" b="17765"/>
            <a:stretch/>
          </p:blipFill>
          <p:spPr bwMode="auto">
            <a:xfrm>
              <a:off x="254087" y="2647138"/>
              <a:ext cx="4118886" cy="198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1" descr="10p347_u01.jpg">
            <a:extLst>
              <a:ext uri="{FF2B5EF4-FFF2-40B4-BE49-F238E27FC236}">
                <a16:creationId xmlns:a16="http://schemas.microsoft.com/office/drawing/2014/main" id="{6E3D19DA-C6A1-4476-AF59-610D34CFC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t="48294" b="12299"/>
          <a:stretch/>
        </p:blipFill>
        <p:spPr bwMode="auto">
          <a:xfrm>
            <a:off x="4909415" y="1767692"/>
            <a:ext cx="3637741" cy="18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2A41899-BE26-48AB-BC90-99E8D61163A1}"/>
              </a:ext>
            </a:extLst>
          </p:cNvPr>
          <p:cNvGrpSpPr/>
          <p:nvPr/>
        </p:nvGrpSpPr>
        <p:grpSpPr>
          <a:xfrm>
            <a:off x="4250939" y="4123354"/>
            <a:ext cx="4791686" cy="1558071"/>
            <a:chOff x="4250939" y="4050202"/>
            <a:chExt cx="4791686" cy="1558071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3B541AD3-95FC-42F5-972B-C204E7454E95}"/>
                </a:ext>
              </a:extLst>
            </p:cNvPr>
            <p:cNvSpPr/>
            <p:nvPr/>
          </p:nvSpPr>
          <p:spPr>
            <a:xfrm>
              <a:off x="8038243" y="4654493"/>
              <a:ext cx="100438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1" descr="10p347_u02.jpg">
              <a:extLst>
                <a:ext uri="{FF2B5EF4-FFF2-40B4-BE49-F238E27FC236}">
                  <a16:creationId xmlns:a16="http://schemas.microsoft.com/office/drawing/2014/main" id="{70428393-A2AC-4828-A344-52967A7BD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06" b="41613"/>
            <a:stretch/>
          </p:blipFill>
          <p:spPr bwMode="auto">
            <a:xfrm>
              <a:off x="4250939" y="4050202"/>
              <a:ext cx="4750296" cy="1558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243747-C197-4A68-B16C-47EC830187EE}"/>
              </a:ext>
            </a:extLst>
          </p:cNvPr>
          <p:cNvSpPr txBox="1"/>
          <p:nvPr/>
        </p:nvSpPr>
        <p:spPr>
          <a:xfrm>
            <a:off x="2081185" y="2121963"/>
            <a:ext cx="228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-Retinol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8F926B-6161-4816-B94E-0294FF1C4CF9}"/>
              </a:ext>
            </a:extLst>
          </p:cNvPr>
          <p:cNvSpPr txBox="1"/>
          <p:nvPr/>
        </p:nvSpPr>
        <p:spPr>
          <a:xfrm>
            <a:off x="5950958" y="2959568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-Retinal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191524-BD47-476F-9C21-F61268EB39A0}"/>
              </a:ext>
            </a:extLst>
          </p:cNvPr>
          <p:cNvSpPr txBox="1"/>
          <p:nvPr/>
        </p:nvSpPr>
        <p:spPr>
          <a:xfrm>
            <a:off x="844074" y="4136396"/>
            <a:ext cx="1512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Rhodopsin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BE0F7C-4167-4397-8142-15A7EE9DA86D}"/>
              </a:ext>
            </a:extLst>
          </p:cNvPr>
          <p:cNvSpPr txBox="1"/>
          <p:nvPr/>
        </p:nvSpPr>
        <p:spPr>
          <a:xfrm>
            <a:off x="2900209" y="4673782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 protein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D112AC-9DD6-4A30-ABA2-FAD59ED44E19}"/>
              </a:ext>
            </a:extLst>
          </p:cNvPr>
          <p:cNvSpPr txBox="1"/>
          <p:nvPr/>
        </p:nvSpPr>
        <p:spPr>
          <a:xfrm>
            <a:off x="2780746" y="3223980"/>
            <a:ext cx="118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Imine bond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F991A64-40CC-49C2-9315-DE385DEA89C1}"/>
              </a:ext>
            </a:extLst>
          </p:cNvPr>
          <p:cNvCxnSpPr/>
          <p:nvPr/>
        </p:nvCxnSpPr>
        <p:spPr>
          <a:xfrm flipV="1">
            <a:off x="3215119" y="3870311"/>
            <a:ext cx="160507" cy="38826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D39C9F-AAD1-416F-BABA-13795D43F17C}"/>
              </a:ext>
            </a:extLst>
          </p:cNvPr>
          <p:cNvSpPr txBox="1"/>
          <p:nvPr/>
        </p:nvSpPr>
        <p:spPr>
          <a:xfrm>
            <a:off x="5960987" y="5317989"/>
            <a:ext cx="233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Metarhodopsin</a:t>
            </a:r>
            <a:r>
              <a:rPr lang="en-US" altLang="zh-TW" sz="2400" dirty="0"/>
              <a:t> II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C406492-247E-42AD-9031-3385E13040A3}"/>
              </a:ext>
            </a:extLst>
          </p:cNvPr>
          <p:cNvCxnSpPr>
            <a:cxnSpLocks/>
          </p:cNvCxnSpPr>
          <p:nvPr/>
        </p:nvCxnSpPr>
        <p:spPr>
          <a:xfrm flipH="1">
            <a:off x="4075215" y="2990747"/>
            <a:ext cx="768222" cy="3540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DD0C956-822A-4584-ACC4-1AD740EC24D2}"/>
              </a:ext>
            </a:extLst>
          </p:cNvPr>
          <p:cNvSpPr txBox="1"/>
          <p:nvPr/>
        </p:nvSpPr>
        <p:spPr>
          <a:xfrm>
            <a:off x="4300627" y="3582109"/>
            <a:ext cx="659310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endParaRPr lang="en-US" altLang="zh-TW" sz="2400" i="1" dirty="0">
              <a:solidFill>
                <a:srgbClr val="C00000"/>
              </a:solidFill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9517D13-A5AF-47A4-8EAE-DBF3F61DBDD2}"/>
              </a:ext>
            </a:extLst>
          </p:cNvPr>
          <p:cNvGrpSpPr>
            <a:grpSpLocks noChangeAspect="1"/>
          </p:cNvGrpSpPr>
          <p:nvPr/>
        </p:nvGrpSpPr>
        <p:grpSpPr>
          <a:xfrm rot="20867000">
            <a:off x="4357732" y="1965268"/>
            <a:ext cx="508186" cy="486721"/>
            <a:chOff x="4215953" y="1778111"/>
            <a:chExt cx="748446" cy="716833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23E03F60-F6C0-40E5-AC1F-E018505FBBE8}"/>
                </a:ext>
              </a:extLst>
            </p:cNvPr>
            <p:cNvCxnSpPr>
              <a:cxnSpLocks/>
            </p:cNvCxnSpPr>
            <p:nvPr/>
          </p:nvCxnSpPr>
          <p:spPr>
            <a:xfrm>
              <a:off x="4215953" y="1778111"/>
              <a:ext cx="374888" cy="35534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15DADCEF-DB35-48B5-91B1-9B6F47A020F1}"/>
                </a:ext>
              </a:extLst>
            </p:cNvPr>
            <p:cNvCxnSpPr>
              <a:cxnSpLocks/>
            </p:cNvCxnSpPr>
            <p:nvPr/>
          </p:nvCxnSpPr>
          <p:spPr>
            <a:xfrm>
              <a:off x="4589511" y="2139597"/>
              <a:ext cx="374888" cy="35534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F20678F2-BF61-41C0-ACB8-F0EAB3CB326A}"/>
              </a:ext>
            </a:extLst>
          </p:cNvPr>
          <p:cNvCxnSpPr>
            <a:cxnSpLocks/>
          </p:cNvCxnSpPr>
          <p:nvPr/>
        </p:nvCxnSpPr>
        <p:spPr>
          <a:xfrm>
            <a:off x="4105197" y="1879710"/>
            <a:ext cx="529543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0A7BFD8-AC1C-4819-B458-D38EEEE9CE71}"/>
              </a:ext>
            </a:extLst>
          </p:cNvPr>
          <p:cNvCxnSpPr/>
          <p:nvPr/>
        </p:nvCxnSpPr>
        <p:spPr>
          <a:xfrm>
            <a:off x="8132114" y="3570374"/>
            <a:ext cx="331718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7428FED-DCDC-4DBD-843A-A0635F244BD8}"/>
              </a:ext>
            </a:extLst>
          </p:cNvPr>
          <p:cNvCxnSpPr/>
          <p:nvPr/>
        </p:nvCxnSpPr>
        <p:spPr>
          <a:xfrm>
            <a:off x="7966255" y="2160587"/>
            <a:ext cx="331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E53321E-722A-4C4F-A7C4-30CE1423C54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559360" y="2531062"/>
            <a:ext cx="66620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FB031C2-CE77-4886-BAAA-98807421D308}"/>
              </a:ext>
            </a:extLst>
          </p:cNvPr>
          <p:cNvCxnSpPr>
            <a:cxnSpLocks/>
          </p:cNvCxnSpPr>
          <p:nvPr/>
        </p:nvCxnSpPr>
        <p:spPr>
          <a:xfrm rot="10800000">
            <a:off x="4686301" y="1754126"/>
            <a:ext cx="4061755" cy="2880000"/>
          </a:xfrm>
          <a:prstGeom prst="bentConnector3">
            <a:avLst>
              <a:gd name="adj1" fmla="val -141"/>
            </a:avLst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D0583DAD-D768-41A5-A274-44F1C591B686}"/>
              </a:ext>
            </a:extLst>
          </p:cNvPr>
          <p:cNvSpPr/>
          <p:nvPr/>
        </p:nvSpPr>
        <p:spPr>
          <a:xfrm flipV="1">
            <a:off x="7304360" y="3827636"/>
            <a:ext cx="1440000" cy="0"/>
          </a:xfrm>
          <a:custGeom>
            <a:avLst/>
            <a:gdLst>
              <a:gd name="connsiteX0" fmla="*/ 966354 w 966354"/>
              <a:gd name="connsiteY0" fmla="*/ 301336 h 301336"/>
              <a:gd name="connsiteX1" fmla="*/ 0 w 966354"/>
              <a:gd name="connsiteY1" fmla="*/ 0 h 3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354" h="301336">
                <a:moveTo>
                  <a:pt x="966354" y="301336"/>
                </a:moveTo>
                <a:lnTo>
                  <a:pt x="0" y="0"/>
                </a:ln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550B7FF-01B8-47EA-8888-6BB1AB406480}"/>
              </a:ext>
            </a:extLst>
          </p:cNvPr>
          <p:cNvGrpSpPr/>
          <p:nvPr/>
        </p:nvGrpSpPr>
        <p:grpSpPr>
          <a:xfrm>
            <a:off x="4008043" y="3736134"/>
            <a:ext cx="848304" cy="541056"/>
            <a:chOff x="3852430" y="3754208"/>
            <a:chExt cx="1076832" cy="580347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EC2F91-F88C-4361-A313-2D5D5438B99D}"/>
                </a:ext>
              </a:extLst>
            </p:cNvPr>
            <p:cNvCxnSpPr>
              <a:cxnSpLocks/>
            </p:cNvCxnSpPr>
            <p:nvPr/>
          </p:nvCxnSpPr>
          <p:spPr>
            <a:xfrm>
              <a:off x="3852430" y="3754208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AFBBB9CF-4179-467C-81EB-C9041577709E}"/>
                </a:ext>
              </a:extLst>
            </p:cNvPr>
            <p:cNvCxnSpPr>
              <a:cxnSpLocks/>
            </p:cNvCxnSpPr>
            <p:nvPr/>
          </p:nvCxnSpPr>
          <p:spPr>
            <a:xfrm>
              <a:off x="4212215" y="3947657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263E213-ADFC-4F7A-970F-75F1586F119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141106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01803893-8453-4221-A231-2790FD50E4C2}"/>
              </a:ext>
            </a:extLst>
          </p:cNvPr>
          <p:cNvSpPr/>
          <p:nvPr/>
        </p:nvSpPr>
        <p:spPr>
          <a:xfrm>
            <a:off x="4447938" y="3156343"/>
            <a:ext cx="928343" cy="645014"/>
          </a:xfrm>
          <a:custGeom>
            <a:avLst/>
            <a:gdLst>
              <a:gd name="connsiteX0" fmla="*/ 966354 w 966354"/>
              <a:gd name="connsiteY0" fmla="*/ 301336 h 301336"/>
              <a:gd name="connsiteX1" fmla="*/ 0 w 966354"/>
              <a:gd name="connsiteY1" fmla="*/ 0 h 3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354" h="301336">
                <a:moveTo>
                  <a:pt x="966354" y="301336"/>
                </a:moveTo>
                <a:lnTo>
                  <a:pt x="0" y="0"/>
                </a:ln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58A5265-9523-4DB8-A95F-A5A37E472C09}"/>
              </a:ext>
            </a:extLst>
          </p:cNvPr>
          <p:cNvGrpSpPr/>
          <p:nvPr/>
        </p:nvGrpSpPr>
        <p:grpSpPr>
          <a:xfrm>
            <a:off x="5556275" y="3549864"/>
            <a:ext cx="1460989" cy="465771"/>
            <a:chOff x="5492780" y="3607325"/>
            <a:chExt cx="1734612" cy="465771"/>
          </a:xfrm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E7FE5AA8-2724-4E9F-ABB7-A0672A106E4F}"/>
                </a:ext>
              </a:extLst>
            </p:cNvPr>
            <p:cNvSpPr/>
            <p:nvPr/>
          </p:nvSpPr>
          <p:spPr>
            <a:xfrm>
              <a:off x="5492780" y="3613572"/>
              <a:ext cx="173461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3DF6CF-CA6A-4CA7-A6CA-4DE21B238EC6}"/>
                </a:ext>
              </a:extLst>
            </p:cNvPr>
            <p:cNvSpPr txBox="1"/>
            <p:nvPr/>
          </p:nvSpPr>
          <p:spPr>
            <a:xfrm>
              <a:off x="5553550" y="3607325"/>
              <a:ext cx="145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D5228D"/>
                  </a:solidFill>
                </a:rPr>
                <a:t>Apo-opsin</a:t>
              </a:r>
              <a:endParaRPr lang="zh-TW" altLang="en-US" sz="2400" dirty="0">
                <a:solidFill>
                  <a:srgbClr val="D5228D"/>
                </a:solidFill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57DEB0-9D7A-4B57-BBB6-98656EDD8F3B}"/>
              </a:ext>
            </a:extLst>
          </p:cNvPr>
          <p:cNvCxnSpPr/>
          <p:nvPr/>
        </p:nvCxnSpPr>
        <p:spPr>
          <a:xfrm>
            <a:off x="7106511" y="4319162"/>
            <a:ext cx="331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8F8F8D-C89B-44AF-9ED9-CA049428DF1F}"/>
              </a:ext>
            </a:extLst>
          </p:cNvPr>
          <p:cNvSpPr txBox="1"/>
          <p:nvPr/>
        </p:nvSpPr>
        <p:spPr>
          <a:xfrm>
            <a:off x="3261086" y="4254566"/>
            <a:ext cx="964683" cy="353943"/>
          </a:xfrm>
          <a:prstGeom prst="rect">
            <a:avLst/>
          </a:prstGeom>
          <a:solidFill>
            <a:srgbClr val="FFE699"/>
          </a:solidFill>
        </p:spPr>
        <p:txBody>
          <a:bodyPr wrap="none" lIns="0" tIns="0" rIns="18000" bIns="0" rtlCol="0">
            <a:spAutoFit/>
          </a:bodyPr>
          <a:lstStyle/>
          <a:p>
            <a:r>
              <a:rPr lang="en-US" altLang="zh-TW" sz="2300" dirty="0">
                <a:solidFill>
                  <a:srgbClr val="D5228D"/>
                </a:solidFill>
              </a:rPr>
              <a:t>N-opsin</a:t>
            </a:r>
            <a:endParaRPr lang="zh-TW" altLang="en-US" sz="2300" dirty="0">
              <a:solidFill>
                <a:srgbClr val="D5228D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0E501B8-5694-4EB9-A5D6-779E3173278C}"/>
              </a:ext>
            </a:extLst>
          </p:cNvPr>
          <p:cNvSpPr txBox="1"/>
          <p:nvPr/>
        </p:nvSpPr>
        <p:spPr>
          <a:xfrm>
            <a:off x="8096431" y="4777891"/>
            <a:ext cx="928331" cy="353943"/>
          </a:xfrm>
          <a:prstGeom prst="rect">
            <a:avLst/>
          </a:prstGeom>
          <a:solidFill>
            <a:srgbClr val="FFE69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300" dirty="0">
                <a:solidFill>
                  <a:srgbClr val="D5228D"/>
                </a:solidFill>
              </a:rPr>
              <a:t>N-opsin</a:t>
            </a:r>
            <a:endParaRPr lang="zh-TW" altLang="en-US" sz="2300" dirty="0">
              <a:solidFill>
                <a:srgbClr val="D522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0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0" grpId="0"/>
      <p:bldP spid="30" grpId="0"/>
      <p:bldP spid="46" grpId="0" animBg="1"/>
      <p:bldP spid="51" grpId="0" animBg="1"/>
      <p:bldP spid="42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63AF-BEFC-42D5-B4B4-5387EF2D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518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Absorbance (A) and </a:t>
            </a:r>
            <a:br>
              <a:rPr lang="en-US" altLang="zh-TW" b="1" dirty="0"/>
            </a:br>
            <a:r>
              <a:rPr lang="en-US" altLang="zh-TW" b="1" dirty="0"/>
              <a:t>molar absorptivity (</a:t>
            </a:r>
            <a:r>
              <a:rPr lang="el-GR" altLang="zh-TW" b="1" dirty="0"/>
              <a:t>ε</a:t>
            </a:r>
            <a:r>
              <a:rPr lang="en-US" altLang="zh-TW" b="1" dirty="0"/>
              <a:t>)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B513AB7-308D-4317-9862-9D22C397F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053" y="1847549"/>
                <a:ext cx="5052254" cy="17990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ts val="2600"/>
                  </a:lnSpc>
                  <a:buNone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Absorbance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>
                    <a:solidFill>
                      <a:srgbClr val="C00000"/>
                    </a:solidFill>
                  </a:rPr>
                  <a:t>) </a:t>
                </a:r>
                <a:r>
                  <a:rPr lang="en-US" altLang="zh-TW" dirty="0"/>
                  <a:t>is the common logarithm of the ratio of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C00000"/>
                    </a:solidFill>
                  </a:rPr>
                  <a:t>incident</a:t>
                </a:r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) to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transmitted</a:t>
                </a:r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dirty="0"/>
                  <a:t>) radiant power through a material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B513AB7-308D-4317-9862-9D22C397F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053" y="1847549"/>
                <a:ext cx="5052254" cy="1799019"/>
              </a:xfrm>
              <a:blipFill>
                <a:blip r:embed="rId3"/>
                <a:stretch>
                  <a:fillRect l="-2413" t="-7797" r="-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267DF6-B6E4-43EB-ACE9-704265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5467F25-8D66-4AF7-8B39-991617D96BD3}"/>
                  </a:ext>
                </a:extLst>
              </p:cNvPr>
              <p:cNvSpPr txBox="1"/>
              <p:nvPr/>
            </p:nvSpPr>
            <p:spPr>
              <a:xfrm>
                <a:off x="5716688" y="1967608"/>
                <a:ext cx="181472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5467F25-8D66-4AF7-8B39-991617D9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88" y="1967608"/>
                <a:ext cx="1814728" cy="918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D3815FE-45F6-4EA2-BBCA-9F56240B251A}"/>
              </a:ext>
            </a:extLst>
          </p:cNvPr>
          <p:cNvSpPr txBox="1">
            <a:spLocks/>
          </p:cNvSpPr>
          <p:nvPr/>
        </p:nvSpPr>
        <p:spPr>
          <a:xfrm>
            <a:off x="519053" y="3729287"/>
            <a:ext cx="5249590" cy="17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lang="en-US" altLang="zh-TW" dirty="0">
                <a:solidFill>
                  <a:srgbClr val="C00000"/>
                </a:solidFill>
              </a:rPr>
              <a:t>Molar absorptivity (</a:t>
            </a:r>
            <a:r>
              <a:rPr lang="el-GR" altLang="zh-TW" dirty="0">
                <a:solidFill>
                  <a:srgbClr val="C00000"/>
                </a:solidFill>
              </a:rPr>
              <a:t>ε)</a:t>
            </a:r>
            <a:r>
              <a:rPr lang="en-US" altLang="zh-TW" dirty="0"/>
              <a:t>,</a:t>
            </a:r>
            <a:r>
              <a:rPr lang="el-GR" altLang="zh-TW" dirty="0"/>
              <a:t> </a:t>
            </a:r>
            <a:r>
              <a:rPr lang="en-US" altLang="zh-TW" dirty="0"/>
              <a:t>or </a:t>
            </a:r>
            <a:r>
              <a:rPr lang="en-US" altLang="zh-TW" dirty="0">
                <a:solidFill>
                  <a:srgbClr val="C00000"/>
                </a:solidFill>
              </a:rPr>
              <a:t>molar extinction coefficient</a:t>
            </a:r>
            <a:r>
              <a:rPr lang="en-US" altLang="zh-TW" dirty="0"/>
              <a:t>, is a measure of how strongly a chemical species or substance absorbs light at a particular wavelength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2EB70F-F65F-4EED-BEFF-B40FA4DA19DB}"/>
                  </a:ext>
                </a:extLst>
              </p:cNvPr>
              <p:cNvSpPr txBox="1"/>
              <p:nvPr/>
            </p:nvSpPr>
            <p:spPr>
              <a:xfrm>
                <a:off x="5841488" y="3835469"/>
                <a:ext cx="2855002" cy="964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400" dirty="0" smtClean="0"/>
                      <m:t>ε</m:t>
                    </m:r>
                    <m:r>
                      <a:rPr lang="en-US" altLang="zh-TW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TW" altLang="en-US" sz="4400" dirty="0"/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2EB70F-F65F-4EED-BEFF-B40FA4DA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488" y="3835469"/>
                <a:ext cx="2855002" cy="9649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8D2D51A3-0B92-436D-B178-597101120FCF}"/>
              </a:ext>
            </a:extLst>
          </p:cNvPr>
          <p:cNvSpPr txBox="1"/>
          <p:nvPr/>
        </p:nvSpPr>
        <p:spPr>
          <a:xfrm>
            <a:off x="4868562" y="4875270"/>
            <a:ext cx="196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Molar concentration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5B0D96-7E36-415A-9028-35DF06C31F65}"/>
              </a:ext>
            </a:extLst>
          </p:cNvPr>
          <p:cNvSpPr txBox="1"/>
          <p:nvPr/>
        </p:nvSpPr>
        <p:spPr>
          <a:xfrm>
            <a:off x="6895072" y="4875269"/>
            <a:ext cx="196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Sample</a:t>
            </a:r>
            <a:b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pathlength (cm)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0773FF5-B064-408E-9E90-C205E7D64768}"/>
              </a:ext>
            </a:extLst>
          </p:cNvPr>
          <p:cNvCxnSpPr/>
          <p:nvPr/>
        </p:nvCxnSpPr>
        <p:spPr>
          <a:xfrm>
            <a:off x="6112476" y="2747058"/>
            <a:ext cx="724931" cy="106469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256935-7B9B-4BD5-9A68-BD023D6630B6}"/>
                  </a:ext>
                </a:extLst>
              </p:cNvPr>
              <p:cNvSpPr txBox="1"/>
              <p:nvPr/>
            </p:nvSpPr>
            <p:spPr>
              <a:xfrm>
                <a:off x="7378576" y="3829611"/>
                <a:ext cx="1540935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TW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zh-TW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3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zh-TW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256935-7B9B-4BD5-9A68-BD023D66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576" y="3829611"/>
                <a:ext cx="1540935" cy="9251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62DFA20-FCA9-493C-9783-79E8F9C01247}"/>
              </a:ext>
            </a:extLst>
          </p:cNvPr>
          <p:cNvCxnSpPr>
            <a:cxnSpLocks/>
          </p:cNvCxnSpPr>
          <p:nvPr/>
        </p:nvCxnSpPr>
        <p:spPr>
          <a:xfrm>
            <a:off x="725509" y="2868098"/>
            <a:ext cx="15544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C6C39E-B131-4037-BDB3-F6778489A030}"/>
              </a:ext>
            </a:extLst>
          </p:cNvPr>
          <p:cNvCxnSpPr>
            <a:cxnSpLocks/>
          </p:cNvCxnSpPr>
          <p:nvPr/>
        </p:nvCxnSpPr>
        <p:spPr>
          <a:xfrm>
            <a:off x="2871301" y="2868098"/>
            <a:ext cx="20116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5ABB86-0B56-43E6-9FF1-F8DBA938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09BC25-1289-49D8-AAF4-F31D6820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0853EE-F5D4-472D-BB49-5400ED5D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790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86C6AF-2F68-44C0-AE81-CB2D4328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42418"/>
            <a:ext cx="7886700" cy="1325563"/>
          </a:xfrm>
        </p:spPr>
        <p:txBody>
          <a:bodyPr/>
          <a:lstStyle/>
          <a:p>
            <a:pPr algn="ctr"/>
            <a:r>
              <a:rPr lang="en-US" altLang="zh-TW" dirty="0"/>
              <a:t>2023</a:t>
            </a:r>
            <a:r>
              <a:rPr lang="zh-TW" altLang="en-US" dirty="0"/>
              <a:t> </a:t>
            </a:r>
            <a:r>
              <a:rPr lang="en-US" altLang="zh-TW" dirty="0"/>
              <a:t>TEST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D1D19E-128C-4DF8-90CE-F0BDDE884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08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CF92409-217A-44B9-B077-F989D24B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" y="3516137"/>
            <a:ext cx="4266440" cy="25603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563" y="363070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– UV &amp; IR - 1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499086" y="1070565"/>
            <a:ext cx="8401204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Rank these steroids based on their </a:t>
            </a:r>
            <a:r>
              <a:rPr kumimoji="0" lang="el-GR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λ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 its UV-visible spectrum.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532CD0-BC93-4ABC-AF14-E17FDEFE0B0D}"/>
              </a:ext>
            </a:extLst>
          </p:cNvPr>
          <p:cNvSpPr txBox="1"/>
          <p:nvPr/>
        </p:nvSpPr>
        <p:spPr>
          <a:xfrm>
            <a:off x="4715324" y="4707048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D6E8D4-82D7-4365-AE92-410A92C7183C}"/>
              </a:ext>
            </a:extLst>
          </p:cNvPr>
          <p:cNvSpPr txBox="1"/>
          <p:nvPr/>
        </p:nvSpPr>
        <p:spPr>
          <a:xfrm>
            <a:off x="2886624" y="310636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9887F-FB32-4FBA-B17C-BD19E6B7A587}"/>
              </a:ext>
            </a:extLst>
          </p:cNvPr>
          <p:cNvSpPr txBox="1"/>
          <p:nvPr/>
        </p:nvSpPr>
        <p:spPr>
          <a:xfrm>
            <a:off x="7239367" y="3106754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078D04-143A-43A2-B93D-A06672A3D31F}"/>
              </a:ext>
            </a:extLst>
          </p:cNvPr>
          <p:cNvSpPr txBox="1"/>
          <p:nvPr/>
        </p:nvSpPr>
        <p:spPr>
          <a:xfrm>
            <a:off x="2531163" y="549187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84075A-1437-4FB4-995B-EB0A741118B1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4F8C1F2-0CBB-4579-BB9A-FEB66ED1CD3E}"/>
              </a:ext>
            </a:extLst>
          </p:cNvPr>
          <p:cNvGrpSpPr/>
          <p:nvPr/>
        </p:nvGrpSpPr>
        <p:grpSpPr>
          <a:xfrm>
            <a:off x="200806" y="1459111"/>
            <a:ext cx="4115157" cy="2559627"/>
            <a:chOff x="200806" y="1459111"/>
            <a:chExt cx="4115157" cy="2559627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1A3FD0C-9E6A-43F3-8CE7-09B46C06E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806" y="1459111"/>
              <a:ext cx="4115157" cy="2559627"/>
            </a:xfrm>
            <a:prstGeom prst="rect">
              <a:avLst/>
            </a:prstGeom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A0ECDE49-915C-493D-BCED-B116E655470B}"/>
                </a:ext>
              </a:extLst>
            </p:cNvPr>
            <p:cNvSpPr txBox="1"/>
            <p:nvPr/>
          </p:nvSpPr>
          <p:spPr>
            <a:xfrm>
              <a:off x="1111827" y="1843404"/>
              <a:ext cx="6872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ＭＳ Ｐゴシック" panose="020B0600070205080204" pitchFamily="34" charset="-128"/>
                  <a:cs typeface="+mn-cs"/>
                </a:rPr>
                <a:t>(II) 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CE72CD11-AD49-4EDA-A162-318F9D24F8C7}"/>
              </a:ext>
            </a:extLst>
          </p:cNvPr>
          <p:cNvGrpSpPr/>
          <p:nvPr/>
        </p:nvGrpSpPr>
        <p:grpSpPr>
          <a:xfrm>
            <a:off x="4501245" y="1445683"/>
            <a:ext cx="4073549" cy="2560320"/>
            <a:chOff x="4501245" y="1445683"/>
            <a:chExt cx="4073549" cy="256032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DB388BE0-11B6-4EC2-AE9A-D7D81686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1245" y="1445683"/>
              <a:ext cx="4073549" cy="256032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3703499-5465-4276-BDDC-5639F2B6A8CD}"/>
                </a:ext>
              </a:extLst>
            </p:cNvPr>
            <p:cNvSpPr txBox="1"/>
            <p:nvPr/>
          </p:nvSpPr>
          <p:spPr>
            <a:xfrm>
              <a:off x="5360611" y="1843404"/>
              <a:ext cx="6872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 pitchFamily="34" charset="0"/>
                  <a:ea typeface="ＭＳ Ｐゴシック" panose="020B0600070205080204" pitchFamily="34" charset="-128"/>
                  <a:cs typeface="+mn-cs"/>
                </a:rPr>
                <a:t>(I) 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3C15B2-418D-4FE1-ABAB-7D1E7D85FE7D}"/>
              </a:ext>
            </a:extLst>
          </p:cNvPr>
          <p:cNvSpPr txBox="1"/>
          <p:nvPr/>
        </p:nvSpPr>
        <p:spPr>
          <a:xfrm>
            <a:off x="1111827" y="3914159"/>
            <a:ext cx="687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ＭＳ Ｐゴシック" panose="020B0600070205080204" pitchFamily="34" charset="-128"/>
                <a:cs typeface="+mn-cs"/>
              </a:rPr>
              <a:t>(III)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FA8184-0D4B-4CA3-8934-EC0363EC79A1}"/>
              </a:ext>
            </a:extLst>
          </p:cNvPr>
          <p:cNvSpPr txBox="1"/>
          <p:nvPr/>
        </p:nvSpPr>
        <p:spPr>
          <a:xfrm>
            <a:off x="5109824" y="4071434"/>
            <a:ext cx="37687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III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 &gt; I &gt; III</a:t>
            </a: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I &gt; II &gt; III</a:t>
            </a:r>
          </a:p>
          <a:p>
            <a:pPr marL="514350" marR="0" lvl="0" indent="-5143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I &gt; III &gt; II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6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75314" y="739497"/>
            <a:ext cx="8229600" cy="1143000"/>
          </a:xfrm>
        </p:spPr>
        <p:txBody>
          <a:bodyPr/>
          <a:lstStyle/>
          <a:p>
            <a:pPr algn="ctr"/>
            <a:r>
              <a:rPr lang="en-US" altLang="zh-TW" sz="4800" b="1" i="1" dirty="0"/>
              <a:t>Quiz – UV &amp; IR - 2</a:t>
            </a:r>
            <a:endParaRPr lang="zh-TW" altLang="en-US" sz="4800" i="1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8E93C2E-D92B-4B79-ABF0-8F4CB802BDD6}"/>
              </a:ext>
            </a:extLst>
          </p:cNvPr>
          <p:cNvSpPr txBox="1"/>
          <p:nvPr/>
        </p:nvSpPr>
        <p:spPr>
          <a:xfrm>
            <a:off x="475314" y="1809699"/>
            <a:ext cx="7986267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12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compounds most likely gives this infrared spectrum? (Problem 10.8)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Cyclohexane		(B) Hex-1-ene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lphaUcParenBoth" startAt="3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Methylcyclopentane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	(D) Ethyl</a:t>
            </a:r>
            <a:r>
              <a:rPr kumimoji="0" lang="en-US" altLang="zh-TW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cyclobutane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49C57FC-74C2-485D-9F0B-A8F363A0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54" y="3721455"/>
            <a:ext cx="6127011" cy="2658086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4132B103-7133-4B02-A59C-FF7816FC46E7}"/>
              </a:ext>
            </a:extLst>
          </p:cNvPr>
          <p:cNvCxnSpPr/>
          <p:nvPr/>
        </p:nvCxnSpPr>
        <p:spPr>
          <a:xfrm flipV="1">
            <a:off x="5225143" y="4273420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5669449-A3C6-4470-A21E-04ACC76764EA}"/>
              </a:ext>
            </a:extLst>
          </p:cNvPr>
          <p:cNvCxnSpPr/>
          <p:nvPr/>
        </p:nvCxnSpPr>
        <p:spPr>
          <a:xfrm flipV="1">
            <a:off x="3390122" y="4273420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961D0AAC-06F7-441D-8B36-9E0AA4F6BAE0}"/>
              </a:ext>
            </a:extLst>
          </p:cNvPr>
          <p:cNvCxnSpPr/>
          <p:nvPr/>
        </p:nvCxnSpPr>
        <p:spPr>
          <a:xfrm flipV="1">
            <a:off x="4251648" y="4273420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543593F-7605-4EA5-8F86-B03853EB8A0F}"/>
              </a:ext>
            </a:extLst>
          </p:cNvPr>
          <p:cNvSpPr txBox="1"/>
          <p:nvPr/>
        </p:nvSpPr>
        <p:spPr>
          <a:xfrm>
            <a:off x="4590114" y="3619425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C=C</a:t>
            </a:r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A7D0B4-EEFF-48AB-81C2-3C0AD00B2A42}"/>
              </a:ext>
            </a:extLst>
          </p:cNvPr>
          <p:cNvSpPr txBox="1"/>
          <p:nvPr/>
        </p:nvSpPr>
        <p:spPr>
          <a:xfrm>
            <a:off x="3783001" y="2413337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FDD45C3-1748-40EA-981C-8C1394E1AF0B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31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75316" y="283838"/>
            <a:ext cx="8229600" cy="1143000"/>
          </a:xfrm>
        </p:spPr>
        <p:txBody>
          <a:bodyPr/>
          <a:lstStyle/>
          <a:p>
            <a:pPr algn="ctr"/>
            <a:r>
              <a:rPr lang="en-US" altLang="zh-TW" sz="4800" b="1" i="1" dirty="0"/>
              <a:t>Quiz – UV &amp; IR - 3</a:t>
            </a:r>
            <a:endParaRPr lang="zh-TW" altLang="en-US" sz="4800" i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8DE333-3EF7-45BF-BFB0-39E856A5EC90}"/>
              </a:ext>
            </a:extLst>
          </p:cNvPr>
          <p:cNvSpPr txBox="1"/>
          <p:nvPr/>
        </p:nvSpPr>
        <p:spPr>
          <a:xfrm>
            <a:off x="248574" y="1265973"/>
            <a:ext cx="8762903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 (Problem 10.34, 10.37)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		       		(B)  		          </a:t>
            </a: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				(D)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BC9D99-FFC4-4B9C-B6F8-406A9F19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222" y="2115608"/>
            <a:ext cx="3374429" cy="8047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D5865B5-10D2-4E35-9379-D1C22A61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693" y="2975836"/>
            <a:ext cx="2746486" cy="139915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8E5E8F9-5EE3-4B36-AA3C-77E25A36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49" y="3062229"/>
            <a:ext cx="2719052" cy="13503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EC86956-B392-4AF8-B31F-816F54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46" y="4251744"/>
            <a:ext cx="6175783" cy="265808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95A952-4CC3-4D31-ADD9-3DFE1FD6B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4943" b="19496"/>
          <a:stretch/>
        </p:blipFill>
        <p:spPr>
          <a:xfrm>
            <a:off x="1889611" y="2257488"/>
            <a:ext cx="1005989" cy="99140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A92CC348-91F9-4495-A5E3-E0B59EFFF405}"/>
              </a:ext>
            </a:extLst>
          </p:cNvPr>
          <p:cNvSpPr txBox="1"/>
          <p:nvPr/>
        </p:nvSpPr>
        <p:spPr>
          <a:xfrm>
            <a:off x="4418637" y="417493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C=O</a:t>
            </a:r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F02D59-4D02-4A0A-819F-EF3897EBC70B}"/>
              </a:ext>
            </a:extLst>
          </p:cNvPr>
          <p:cNvSpPr txBox="1"/>
          <p:nvPr/>
        </p:nvSpPr>
        <p:spPr>
          <a:xfrm>
            <a:off x="4401935" y="310128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3DFC5DD-2DE2-44A3-8B0D-733EAB93FA4D}"/>
              </a:ext>
            </a:extLst>
          </p:cNvPr>
          <p:cNvCxnSpPr>
            <a:cxnSpLocks/>
          </p:cNvCxnSpPr>
          <p:nvPr/>
        </p:nvCxnSpPr>
        <p:spPr>
          <a:xfrm>
            <a:off x="7396651" y="2678545"/>
            <a:ext cx="612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E028D81-A5FA-4394-97FA-B586D54F8709}"/>
              </a:ext>
            </a:extLst>
          </p:cNvPr>
          <p:cNvCxnSpPr>
            <a:cxnSpLocks/>
          </p:cNvCxnSpPr>
          <p:nvPr/>
        </p:nvCxnSpPr>
        <p:spPr>
          <a:xfrm>
            <a:off x="5160414" y="2756959"/>
            <a:ext cx="1044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ABE4A75-0D2D-4BC3-9F13-4097AE333EDE}"/>
              </a:ext>
            </a:extLst>
          </p:cNvPr>
          <p:cNvCxnSpPr/>
          <p:nvPr/>
        </p:nvCxnSpPr>
        <p:spPr>
          <a:xfrm flipV="1">
            <a:off x="5234474" y="484258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39D44BE-4B81-4A57-85E4-8397EC48885C}"/>
              </a:ext>
            </a:extLst>
          </p:cNvPr>
          <p:cNvCxnSpPr/>
          <p:nvPr/>
        </p:nvCxnSpPr>
        <p:spPr>
          <a:xfrm flipV="1">
            <a:off x="3399453" y="484258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9BEF2C2-762C-438A-8120-5508A2C9801B}"/>
              </a:ext>
            </a:extLst>
          </p:cNvPr>
          <p:cNvCxnSpPr/>
          <p:nvPr/>
        </p:nvCxnSpPr>
        <p:spPr>
          <a:xfrm flipV="1">
            <a:off x="4260979" y="484258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B1EE9B-5D1A-4B03-B102-373397D87BC9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099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214883"/>
            <a:ext cx="8229600" cy="1143000"/>
          </a:xfrm>
        </p:spPr>
        <p:txBody>
          <a:bodyPr/>
          <a:lstStyle/>
          <a:p>
            <a:pPr algn="ctr"/>
            <a:r>
              <a:rPr kumimoji="0" lang="en-US" altLang="zh-TW" sz="4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Quiz – UV &amp; IR - 4</a:t>
            </a:r>
            <a:endParaRPr lang="zh-TW" altLang="en-US" sz="5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8FBA9A-3BEF-4723-B71C-5ADFCCDB74BA}"/>
              </a:ext>
            </a:extLst>
          </p:cNvPr>
          <p:cNvSpPr txBox="1"/>
          <p:nvPr/>
        </p:nvSpPr>
        <p:spPr>
          <a:xfrm>
            <a:off x="310163" y="1144602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10.36)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	(B)  			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3E4336-9FD4-40BC-BCA8-B26674782A80}"/>
              </a:ext>
            </a:extLst>
          </p:cNvPr>
          <p:cNvSpPr txBox="1"/>
          <p:nvPr/>
        </p:nvSpPr>
        <p:spPr>
          <a:xfrm>
            <a:off x="0" y="1658255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1624A63-88EE-4576-81D6-CD95A49E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31" y="4080776"/>
            <a:ext cx="6127011" cy="26580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133EBB9-4C7D-4F30-B91C-31FD7CC8E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779" y="1954197"/>
            <a:ext cx="2304488" cy="22743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36ADEF4-FB42-4EF1-9FE3-5F9D8E29A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42" y="1974881"/>
            <a:ext cx="2587062" cy="18874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11B1248-332F-472F-9D02-663BB725F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267" y="1954197"/>
            <a:ext cx="3453988" cy="18874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C4EF9A-7002-4676-81A2-ED1120023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12" y="4479364"/>
            <a:ext cx="2019170" cy="173934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007434D-43E8-4B6C-9EA2-FB470334345E}"/>
              </a:ext>
            </a:extLst>
          </p:cNvPr>
          <p:cNvCxnSpPr/>
          <p:nvPr/>
        </p:nvCxnSpPr>
        <p:spPr>
          <a:xfrm flipV="1">
            <a:off x="6671388" y="470262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9A32DAD7-BE9C-4BC4-A6C3-B3D0017A9864}"/>
              </a:ext>
            </a:extLst>
          </p:cNvPr>
          <p:cNvCxnSpPr/>
          <p:nvPr/>
        </p:nvCxnSpPr>
        <p:spPr>
          <a:xfrm flipV="1">
            <a:off x="4836367" y="470262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F8AE261-B8B7-46E9-8438-127A4414A251}"/>
              </a:ext>
            </a:extLst>
          </p:cNvPr>
          <p:cNvCxnSpPr/>
          <p:nvPr/>
        </p:nvCxnSpPr>
        <p:spPr>
          <a:xfrm flipV="1">
            <a:off x="5697893" y="4702628"/>
            <a:ext cx="0" cy="1306286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91F7BC-B380-4CB6-AF2D-A208782D50A8}"/>
              </a:ext>
            </a:extLst>
          </p:cNvPr>
          <p:cNvSpPr txBox="1"/>
          <p:nvPr/>
        </p:nvSpPr>
        <p:spPr>
          <a:xfrm>
            <a:off x="5913736" y="3894660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C=O</a:t>
            </a:r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4F6738-ED67-42AB-94E9-7BB86C39DC92}"/>
              </a:ext>
            </a:extLst>
          </p:cNvPr>
          <p:cNvSpPr txBox="1"/>
          <p:nvPr/>
        </p:nvSpPr>
        <p:spPr>
          <a:xfrm>
            <a:off x="6326582" y="4702628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Ring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7FC8ACD-945A-4CB1-9AF9-A58E0CEDED05}"/>
              </a:ext>
            </a:extLst>
          </p:cNvPr>
          <p:cNvCxnSpPr>
            <a:cxnSpLocks/>
          </p:cNvCxnSpPr>
          <p:nvPr/>
        </p:nvCxnSpPr>
        <p:spPr>
          <a:xfrm>
            <a:off x="8399477" y="2902479"/>
            <a:ext cx="612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59884FD-77CA-4DA0-8E2D-25DA676AC9DA}"/>
              </a:ext>
            </a:extLst>
          </p:cNvPr>
          <p:cNvCxnSpPr>
            <a:cxnSpLocks/>
          </p:cNvCxnSpPr>
          <p:nvPr/>
        </p:nvCxnSpPr>
        <p:spPr>
          <a:xfrm>
            <a:off x="4726326" y="4080776"/>
            <a:ext cx="612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7749575-9A9A-425E-80EC-ED1F08B77675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79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D2490-C341-47DB-84C1-D43FB03E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F2EA16-A437-4DCB-B9F8-B78B1FBFA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33" b="50792"/>
          <a:stretch/>
        </p:blipFill>
        <p:spPr>
          <a:xfrm>
            <a:off x="549946" y="2967804"/>
            <a:ext cx="7882811" cy="1103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9DD8FAC-AC06-41EE-B7BE-F66283F92AFA}"/>
              </a:ext>
            </a:extLst>
          </p:cNvPr>
          <p:cNvSpPr txBox="1"/>
          <p:nvPr/>
        </p:nvSpPr>
        <p:spPr>
          <a:xfrm>
            <a:off x="6157722" y="3979290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E6D4A6-49D3-4784-9ABD-3016E2018FC2}"/>
              </a:ext>
            </a:extLst>
          </p:cNvPr>
          <p:cNvSpPr txBox="1"/>
          <p:nvPr/>
        </p:nvSpPr>
        <p:spPr>
          <a:xfrm>
            <a:off x="5244001" y="2507745"/>
            <a:ext cx="328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Frequency (sec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  <a:endParaRPr lang="zh-TW" altLang="en-US" sz="2400" dirty="0"/>
          </a:p>
        </p:txBody>
      </p:sp>
      <p:pic>
        <p:nvPicPr>
          <p:cNvPr id="8" name="Picture 1" descr="10p330_f10.jpg">
            <a:extLst>
              <a:ext uri="{FF2B5EF4-FFF2-40B4-BE49-F238E27FC236}">
                <a16:creationId xmlns:a16="http://schemas.microsoft.com/office/drawing/2014/main" id="{2247FA51-5A28-4CA3-AE3B-77B2E2465F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328945" y="2446258"/>
            <a:ext cx="5222339" cy="62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0400169-0726-4B8C-96F9-33BB8B327A2A}"/>
              </a:ext>
            </a:extLst>
          </p:cNvPr>
          <p:cNvSpPr txBox="1"/>
          <p:nvPr/>
        </p:nvSpPr>
        <p:spPr>
          <a:xfrm>
            <a:off x="549946" y="1020536"/>
            <a:ext cx="8084224" cy="138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600" dirty="0"/>
              <a:t>The minimum amount of any physical property involved in an interaction.   This means that the magnitude of the physical property can take on only discrete values consisting of </a:t>
            </a:r>
            <a:r>
              <a:rPr lang="en-US" altLang="zh-TW" sz="2600" dirty="0">
                <a:solidFill>
                  <a:srgbClr val="C00000"/>
                </a:solidFill>
              </a:rPr>
              <a:t>integer</a:t>
            </a: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rgbClr val="C00000"/>
                </a:solidFill>
              </a:rPr>
              <a:t>multiples</a:t>
            </a:r>
            <a:r>
              <a:rPr lang="en-US" altLang="zh-TW" sz="2600" dirty="0"/>
              <a:t> of one quantum.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726975-A926-4DDD-9693-DEFA80EA087D}"/>
              </a:ext>
            </a:extLst>
          </p:cNvPr>
          <p:cNvSpPr txBox="1"/>
          <p:nvPr/>
        </p:nvSpPr>
        <p:spPr>
          <a:xfrm>
            <a:off x="1466565" y="226232"/>
            <a:ext cx="6210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i="1" dirty="0"/>
              <a:t>Quantum (plural: quanta)</a:t>
            </a:r>
            <a:endParaRPr lang="zh-TW" altLang="en-US" sz="4400" b="1" i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F7E5EC-8F26-4E29-BA4E-4145406F1008}"/>
              </a:ext>
            </a:extLst>
          </p:cNvPr>
          <p:cNvSpPr txBox="1"/>
          <p:nvPr/>
        </p:nvSpPr>
        <p:spPr>
          <a:xfrm>
            <a:off x="549947" y="4272607"/>
            <a:ext cx="4794914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600" dirty="0"/>
              <a:t>A photon, or any other form of electromagnetic radiation, has the quantum of </a:t>
            </a:r>
            <a:r>
              <a:rPr lang="en-US" altLang="zh-TW" sz="2600" dirty="0">
                <a:solidFill>
                  <a:srgbClr val="0070C0"/>
                </a:solidFill>
              </a:rPr>
              <a:t>energy (</a:t>
            </a:r>
            <a:r>
              <a:rPr lang="el-GR" altLang="zh-TW" sz="2600" i="1" dirty="0">
                <a:solidFill>
                  <a:srgbClr val="0070C0"/>
                </a:solidFill>
              </a:rPr>
              <a:t>ε</a:t>
            </a:r>
            <a:r>
              <a:rPr lang="en-US" altLang="zh-TW" sz="2600" dirty="0">
                <a:solidFill>
                  <a:srgbClr val="0070C0"/>
                </a:solidFill>
              </a:rPr>
              <a:t>) </a:t>
            </a:r>
            <a:r>
              <a:rPr lang="en-US" altLang="zh-TW" sz="2600" dirty="0"/>
              <a:t>that is in direct proportional to its </a:t>
            </a:r>
            <a:r>
              <a:rPr lang="en-US" altLang="zh-TW" sz="2600" dirty="0">
                <a:solidFill>
                  <a:srgbClr val="00B050"/>
                </a:solidFill>
              </a:rPr>
              <a:t>frequency (</a:t>
            </a:r>
            <a:r>
              <a:rPr lang="el-GR" altLang="zh-TW" sz="2600" i="1" dirty="0">
                <a:solidFill>
                  <a:srgbClr val="00B050"/>
                </a:solidFill>
              </a:rPr>
              <a:t>ν</a:t>
            </a:r>
            <a:r>
              <a:rPr lang="en-US" altLang="zh-TW" sz="2600" dirty="0">
                <a:solidFill>
                  <a:srgbClr val="00B050"/>
                </a:solidFill>
              </a:rPr>
              <a:t>)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4AE758-C2A0-41E5-8927-8FCF79388A30}"/>
              </a:ext>
            </a:extLst>
          </p:cNvPr>
          <p:cNvSpPr txBox="1"/>
          <p:nvPr/>
        </p:nvSpPr>
        <p:spPr>
          <a:xfrm>
            <a:off x="5755568" y="4398098"/>
            <a:ext cx="1410745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l-GR" altLang="zh-TW" sz="3600" i="1" dirty="0">
                <a:solidFill>
                  <a:srgbClr val="0070C0"/>
                </a:solidFill>
              </a:rPr>
              <a:t>ε</a:t>
            </a:r>
            <a:r>
              <a:rPr lang="en-US" altLang="zh-TW" sz="3600" dirty="0"/>
              <a:t> = </a:t>
            </a:r>
            <a:r>
              <a:rPr lang="en-US" altLang="zh-TW" sz="3600" i="1" dirty="0">
                <a:solidFill>
                  <a:srgbClr val="C00000"/>
                </a:solidFill>
              </a:rPr>
              <a:t>h</a:t>
            </a:r>
            <a:r>
              <a:rPr lang="en-US" altLang="zh-TW" sz="3600" dirty="0"/>
              <a:t>∙</a:t>
            </a:r>
            <a:r>
              <a:rPr lang="el-GR" altLang="zh-TW" sz="3600" i="1" dirty="0">
                <a:solidFill>
                  <a:srgbClr val="00B050"/>
                </a:solidFill>
              </a:rPr>
              <a:t>ν</a:t>
            </a:r>
            <a:endParaRPr lang="en-US" altLang="zh-TW" sz="3600" i="1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7334D5-ADF2-4AA7-849C-4305B8C34279}"/>
              </a:ext>
            </a:extLst>
          </p:cNvPr>
          <p:cNvSpPr txBox="1"/>
          <p:nvPr/>
        </p:nvSpPr>
        <p:spPr>
          <a:xfrm>
            <a:off x="5097910" y="5241078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6.62607015 × 10</a:t>
            </a:r>
            <a:r>
              <a:rPr lang="en-US" altLang="zh-TW" sz="2000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−34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J⋅s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0A269D-3530-44F5-A3A7-FA956EFB11F9}"/>
              </a:ext>
            </a:extLst>
          </p:cNvPr>
          <p:cNvSpPr/>
          <p:nvPr/>
        </p:nvSpPr>
        <p:spPr>
          <a:xfrm>
            <a:off x="5381115" y="4852100"/>
            <a:ext cx="2404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Planck constant</a:t>
            </a:r>
            <a:endParaRPr lang="zh-TW" alt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522469-1E33-44F4-BAB4-E04B714E14AE}"/>
              </a:ext>
            </a:extLst>
          </p:cNvPr>
          <p:cNvSpPr txBox="1"/>
          <p:nvPr/>
        </p:nvSpPr>
        <p:spPr>
          <a:xfrm>
            <a:off x="4501248" y="5590576"/>
            <a:ext cx="426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E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= N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A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× </a:t>
            </a:r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ε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=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4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× 10</a:t>
            </a:r>
            <a:r>
              <a:rPr lang="en-US" altLang="zh-TW" sz="2000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−10 </a:t>
            </a:r>
            <a:r>
              <a:rPr lang="en-US" altLang="zh-TW" sz="2000" dirty="0">
                <a:latin typeface="Comic Sans MS" panose="030F0702030302020204" pitchFamily="66" charset="0"/>
              </a:rPr>
              <a:t>∙ </a:t>
            </a:r>
            <a:r>
              <a:rPr lang="el-GR" altLang="zh-TW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ν</a:t>
            </a:r>
            <a:r>
              <a:rPr lang="zh-TW" altLang="en-US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(J⋅s/mol) 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73C37B-285D-4344-8474-C1421EC1D8A2}"/>
              </a:ext>
            </a:extLst>
          </p:cNvPr>
          <p:cNvSpPr/>
          <p:nvPr/>
        </p:nvSpPr>
        <p:spPr>
          <a:xfrm>
            <a:off x="4094273" y="3791962"/>
            <a:ext cx="242596" cy="369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動作按鈕: 往後或下一項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C27B790-94DA-4A07-AF2A-0ECFBF81B879}"/>
              </a:ext>
            </a:extLst>
          </p:cNvPr>
          <p:cNvSpPr/>
          <p:nvPr/>
        </p:nvSpPr>
        <p:spPr>
          <a:xfrm>
            <a:off x="8730120" y="5966350"/>
            <a:ext cx="342472" cy="20716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04CBCF-F065-4F93-BF06-B41985F70095}"/>
              </a:ext>
            </a:extLst>
          </p:cNvPr>
          <p:cNvCxnSpPr/>
          <p:nvPr/>
        </p:nvCxnSpPr>
        <p:spPr>
          <a:xfrm>
            <a:off x="2385264" y="2333529"/>
            <a:ext cx="2286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8B1128A-6BF6-4C1B-B31B-926A88499E2C}"/>
              </a:ext>
            </a:extLst>
          </p:cNvPr>
          <p:cNvCxnSpPr/>
          <p:nvPr/>
        </p:nvCxnSpPr>
        <p:spPr>
          <a:xfrm>
            <a:off x="5752426" y="917307"/>
            <a:ext cx="15544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EDDD302-3717-44E8-BDF1-39825F56235E}"/>
              </a:ext>
            </a:extLst>
          </p:cNvPr>
          <p:cNvCxnSpPr/>
          <p:nvPr/>
        </p:nvCxnSpPr>
        <p:spPr>
          <a:xfrm>
            <a:off x="2291405" y="5252173"/>
            <a:ext cx="128016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7D885B9-6CBF-4D87-83D8-733B7F06307E}"/>
              </a:ext>
            </a:extLst>
          </p:cNvPr>
          <p:cNvCxnSpPr/>
          <p:nvPr/>
        </p:nvCxnSpPr>
        <p:spPr>
          <a:xfrm>
            <a:off x="699453" y="5902494"/>
            <a:ext cx="164592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60E7D24-6357-436D-9E4F-96CE51E3C05C}"/>
              </a:ext>
            </a:extLst>
          </p:cNvPr>
          <p:cNvCxnSpPr/>
          <p:nvPr/>
        </p:nvCxnSpPr>
        <p:spPr>
          <a:xfrm>
            <a:off x="1285565" y="1362209"/>
            <a:ext cx="22860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9" grpId="0"/>
      <p:bldP spid="10" grpId="0"/>
      <p:bldP spid="13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7525"/>
            <a:ext cx="8229600" cy="1143000"/>
          </a:xfrm>
        </p:spPr>
        <p:txBody>
          <a:bodyPr/>
          <a:lstStyle/>
          <a:p>
            <a:pPr algn="ctr"/>
            <a:r>
              <a:rPr kumimoji="0" lang="en-US" altLang="zh-TW" sz="4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Quiz – UV &amp; IR - 5</a:t>
            </a:r>
            <a:endParaRPr lang="zh-TW" altLang="en-US" sz="4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B9EFC0-F185-4E64-A466-16530C63C437}"/>
              </a:ext>
            </a:extLst>
          </p:cNvPr>
          <p:cNvSpPr txBox="1"/>
          <p:nvPr/>
        </p:nvSpPr>
        <p:spPr>
          <a:xfrm>
            <a:off x="514635" y="1551115"/>
            <a:ext cx="8609487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10.49; 10.33)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 2-Pentyne	   (B)  1,4-Pentadiene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 1-Pentyne 	   (D)  1,3-Pentadiene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33DA8E-66A8-4DD6-8099-01C44BFF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6" y="3349621"/>
            <a:ext cx="6974125" cy="302477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460E131-C2F3-4EDD-8C57-F543C9D6B4AF}"/>
              </a:ext>
            </a:extLst>
          </p:cNvPr>
          <p:cNvGrpSpPr/>
          <p:nvPr/>
        </p:nvGrpSpPr>
        <p:grpSpPr>
          <a:xfrm>
            <a:off x="3081528" y="3685032"/>
            <a:ext cx="1819656" cy="1764792"/>
            <a:chOff x="4812801" y="4431945"/>
            <a:chExt cx="1815179" cy="1205320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C6C5B72-095E-4E7E-8441-5B198964D1B1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C0DAA69-08F6-4D3A-AA72-6610753DFEA5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48E9A66-B6B6-41B5-9C78-B192295B39EC}"/>
                </a:ext>
              </a:extLst>
            </p:cNvPr>
            <p:cNvCxnSpPr/>
            <p:nvPr/>
          </p:nvCxnSpPr>
          <p:spPr>
            <a:xfrm flipV="1">
              <a:off x="5828023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16E37B-BC0C-416B-A8A5-0B4B16357F8D}"/>
              </a:ext>
            </a:extLst>
          </p:cNvPr>
          <p:cNvSpPr txBox="1"/>
          <p:nvPr/>
        </p:nvSpPr>
        <p:spPr>
          <a:xfrm>
            <a:off x="3126258" y="4212025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C≡C?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316E2A-A2BA-4251-9D1F-45D384A73E7F}"/>
              </a:ext>
            </a:extLst>
          </p:cNvPr>
          <p:cNvSpPr txBox="1"/>
          <p:nvPr/>
        </p:nvSpPr>
        <p:spPr>
          <a:xfrm>
            <a:off x="1894701" y="4916360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≡C-H?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FF43EF-5AFE-42F6-821D-69851128BB70}"/>
              </a:ext>
            </a:extLst>
          </p:cNvPr>
          <p:cNvSpPr txBox="1"/>
          <p:nvPr/>
        </p:nvSpPr>
        <p:spPr>
          <a:xfrm>
            <a:off x="4044778" y="4080219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D79FE3-C874-4CF5-9D3C-376F81E8A4E0}"/>
              </a:ext>
            </a:extLst>
          </p:cNvPr>
          <p:cNvSpPr txBox="1"/>
          <p:nvPr/>
        </p:nvSpPr>
        <p:spPr>
          <a:xfrm>
            <a:off x="209305" y="286097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D407E6-AD7F-4A2C-882D-83ADECA3514D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36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B7B443-97F3-48DA-B6DD-9BFBA6796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2DB083-83E6-4348-B391-169B1C73F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68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1A3FD0C-9E6A-43F3-8CE7-09B46C06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6" y="1459111"/>
            <a:ext cx="4115157" cy="25596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92409-217A-44B9-B077-F989D24B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" y="3516137"/>
            <a:ext cx="4266440" cy="25603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563" y="363070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– UV &amp; IR - 1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499086" y="1070565"/>
            <a:ext cx="8401204" cy="35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Rank these steroids based on their </a:t>
            </a:r>
            <a:r>
              <a:rPr kumimoji="0" lang="el-GR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λ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 its UV-visible spectra.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(I) 				      (II)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(III) 			   	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532CD0-BC93-4ABC-AF14-E17FDEFE0B0D}"/>
              </a:ext>
            </a:extLst>
          </p:cNvPr>
          <p:cNvSpPr txBox="1"/>
          <p:nvPr/>
        </p:nvSpPr>
        <p:spPr>
          <a:xfrm>
            <a:off x="3775364" y="5047366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E686D67-6B7D-488E-9082-6F777E388415}"/>
              </a:ext>
            </a:extLst>
          </p:cNvPr>
          <p:cNvGraphicFramePr>
            <a:graphicFrameLocks noGrp="1"/>
          </p:cNvGraphicFramePr>
          <p:nvPr/>
        </p:nvGraphicFramePr>
        <p:xfrm>
          <a:off x="4203228" y="4034131"/>
          <a:ext cx="4669584" cy="2121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197966364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1836930418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511041963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3229428711"/>
                    </a:ext>
                  </a:extLst>
                </a:gridCol>
              </a:tblGrid>
              <a:tr h="263418">
                <a:tc>
                  <a:txBody>
                    <a:bodyPr/>
                    <a:lstStyle/>
                    <a:p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III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341964960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(A)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46053035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(B)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04675541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(C)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33273201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(D)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063787100"/>
                  </a:ext>
                </a:extLst>
              </a:tr>
            </a:tbl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DB388BE0-11B6-4EC2-AE9A-D7D81686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5" y="1445683"/>
            <a:ext cx="4073549" cy="25603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ED6E8D4-82D7-4365-AE92-410A92C7183C}"/>
              </a:ext>
            </a:extLst>
          </p:cNvPr>
          <p:cNvSpPr txBox="1"/>
          <p:nvPr/>
        </p:nvSpPr>
        <p:spPr>
          <a:xfrm>
            <a:off x="2886624" y="310636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9887F-FB32-4FBA-B17C-BD19E6B7A587}"/>
              </a:ext>
            </a:extLst>
          </p:cNvPr>
          <p:cNvSpPr txBox="1"/>
          <p:nvPr/>
        </p:nvSpPr>
        <p:spPr>
          <a:xfrm>
            <a:off x="7239367" y="3106754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078D04-143A-43A2-B93D-A06672A3D31F}"/>
              </a:ext>
            </a:extLst>
          </p:cNvPr>
          <p:cNvSpPr txBox="1"/>
          <p:nvPr/>
        </p:nvSpPr>
        <p:spPr>
          <a:xfrm>
            <a:off x="2531163" y="549187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84075A-1437-4FB4-995B-EB0A741118B1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0ECDE49-915C-493D-BCED-B116E655470B}"/>
              </a:ext>
            </a:extLst>
          </p:cNvPr>
          <p:cNvSpPr txBox="1"/>
          <p:nvPr/>
        </p:nvSpPr>
        <p:spPr>
          <a:xfrm>
            <a:off x="1111827" y="1843404"/>
            <a:ext cx="687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ＭＳ Ｐゴシック" panose="020B0600070205080204" pitchFamily="34" charset="-128"/>
                <a:cs typeface="+mn-cs"/>
              </a:rPr>
              <a:t>(I)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3703499-5465-4276-BDDC-5639F2B6A8CD}"/>
              </a:ext>
            </a:extLst>
          </p:cNvPr>
          <p:cNvSpPr txBox="1"/>
          <p:nvPr/>
        </p:nvSpPr>
        <p:spPr>
          <a:xfrm>
            <a:off x="5360611" y="1843404"/>
            <a:ext cx="687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ＭＳ Ｐゴシック" panose="020B0600070205080204" pitchFamily="34" charset="-128"/>
                <a:cs typeface="+mn-cs"/>
              </a:rPr>
              <a:t>(II)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33C15B2-418D-4FE1-ABAB-7D1E7D85FE7D}"/>
              </a:ext>
            </a:extLst>
          </p:cNvPr>
          <p:cNvSpPr txBox="1"/>
          <p:nvPr/>
        </p:nvSpPr>
        <p:spPr>
          <a:xfrm>
            <a:off x="1111827" y="3914159"/>
            <a:ext cx="687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ＭＳ Ｐゴシック" panose="020B0600070205080204" pitchFamily="34" charset="-128"/>
                <a:cs typeface="+mn-cs"/>
              </a:rPr>
              <a:t>(III)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574E66-062B-445E-8A99-31C26D83DDCA}"/>
              </a:ext>
            </a:extLst>
          </p:cNvPr>
          <p:cNvSpPr txBox="1"/>
          <p:nvPr/>
        </p:nvSpPr>
        <p:spPr>
          <a:xfrm>
            <a:off x="-2438536" y="1435284"/>
            <a:ext cx="132324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206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241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284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241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284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206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284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241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206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284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206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ctr" defTabSz="4572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+mn-cs"/>
              </a:rPr>
              <a:t>241 nm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51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511F6-FCF3-42B0-B78E-C35FD18B9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E2DBEC-2B1B-4EC6-8B86-F1D3602A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4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44248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IR-UV – Q1</a:t>
            </a:r>
            <a:endParaRPr lang="zh-TW" altLang="en-US" sz="5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8FBA9A-3BEF-4723-B71C-5ADFCCDB74BA}"/>
              </a:ext>
            </a:extLst>
          </p:cNvPr>
          <p:cNvSpPr txBox="1"/>
          <p:nvPr/>
        </p:nvSpPr>
        <p:spPr>
          <a:xfrm>
            <a:off x="798668" y="1597932"/>
            <a:ext cx="7774882" cy="417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normally occurs in a molecule when a photon of infrared light is absorbed?</a:t>
            </a:r>
          </a:p>
          <a:p>
            <a:pPr marL="457200" marR="0" lvl="0" indent="-45720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An electron moves to an orbital of higher potential energy.</a:t>
            </a:r>
          </a:p>
          <a:p>
            <a:pPr marL="457200" marR="0" lvl="0" indent="-45720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(B) A transition between allowed vibrational energy states occurs.</a:t>
            </a:r>
          </a:p>
          <a:p>
            <a:pPr marL="457200" marR="0" lvl="0" indent="-45720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An electron changes alignment in a magnetic field.</a:t>
            </a:r>
          </a:p>
          <a:p>
            <a:pPr marL="457200" marR="0" lvl="0" indent="-45720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 The molecule loses an electron.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F261F8A-9CD1-4ADF-9B78-3EB5933D3DB9}"/>
              </a:ext>
            </a:extLst>
          </p:cNvPr>
          <p:cNvSpPr txBox="1"/>
          <p:nvPr/>
        </p:nvSpPr>
        <p:spPr>
          <a:xfrm>
            <a:off x="570450" y="337845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325E54-D68E-47B1-A601-4BAC276E7BDA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2022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7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3000">
        <p:fade/>
      </p:transition>
    </mc:Choice>
    <mc:Fallback xmlns="">
      <p:transition spd="med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D1B7C8A-AC2C-46AD-B6DD-B931490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029" y="4069731"/>
            <a:ext cx="6127011" cy="2658086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1220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IR-UV – Q2</a:t>
            </a:r>
            <a:endParaRPr lang="zh-TW" altLang="en-US" sz="54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88DD69E-0A8D-4949-B994-B5445CE60E79}"/>
              </a:ext>
            </a:extLst>
          </p:cNvPr>
          <p:cNvGrpSpPr/>
          <p:nvPr/>
        </p:nvGrpSpPr>
        <p:grpSpPr>
          <a:xfrm>
            <a:off x="4582143" y="4456165"/>
            <a:ext cx="1815179" cy="1534822"/>
            <a:chOff x="4812801" y="4431945"/>
            <a:chExt cx="1815179" cy="1205320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149AC78-26DF-444F-AB27-7358366BB9BE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7B90115-6D17-4425-AA18-7387E4974364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B7B387AC-1D82-4A89-A471-A0F1137ED5A7}"/>
                </a:ext>
              </a:extLst>
            </p:cNvPr>
            <p:cNvCxnSpPr/>
            <p:nvPr/>
          </p:nvCxnSpPr>
          <p:spPr>
            <a:xfrm flipV="1">
              <a:off x="5655668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8E93C2E-D92B-4B79-ABF0-8F4CB802BDD6}"/>
              </a:ext>
            </a:extLst>
          </p:cNvPr>
          <p:cNvSpPr txBox="1"/>
          <p:nvPr/>
        </p:nvSpPr>
        <p:spPr>
          <a:xfrm>
            <a:off x="253653" y="1449406"/>
            <a:ext cx="8340126" cy="382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 (Problem 10.38; 10.33)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       (B)  		          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D995AE08-94B4-420F-B6E1-A9FF9FE4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" y="2626067"/>
            <a:ext cx="1886876" cy="1667401"/>
          </a:xfrm>
          <a:prstGeom prst="rect">
            <a:avLst/>
          </a:prstGeom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7BF69D06-005D-4866-A297-032763E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81" y="5000090"/>
            <a:ext cx="1085182" cy="143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E7913B0-189D-4CDD-BAD2-AC47DB4ED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11" y="2766974"/>
            <a:ext cx="3036071" cy="13259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EF4342-D35A-4A78-BE32-1FE733843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08" y="2693558"/>
            <a:ext cx="3407960" cy="140220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D5B4BC-5C7D-4A21-86D1-34E3A00294F7}"/>
              </a:ext>
            </a:extLst>
          </p:cNvPr>
          <p:cNvSpPr txBox="1"/>
          <p:nvPr/>
        </p:nvSpPr>
        <p:spPr>
          <a:xfrm>
            <a:off x="3356655" y="5563001"/>
            <a:ext cx="13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O-H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F10627-81AF-4119-A200-01A9B3C5E1FE}"/>
              </a:ext>
            </a:extLst>
          </p:cNvPr>
          <p:cNvSpPr txBox="1"/>
          <p:nvPr/>
        </p:nvSpPr>
        <p:spPr>
          <a:xfrm>
            <a:off x="3133288" y="256647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B27145-9880-4E48-BDAE-B035C5C41F35}"/>
              </a:ext>
            </a:extLst>
          </p:cNvPr>
          <p:cNvSpPr txBox="1"/>
          <p:nvPr/>
        </p:nvSpPr>
        <p:spPr>
          <a:xfrm>
            <a:off x="5379204" y="5074968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With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E706649-E90C-4094-BC2C-CF8FD904E100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2022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2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54C2B03-B7C2-4421-90DD-55F1CDAE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674" y="3843202"/>
            <a:ext cx="6127011" cy="2658086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214883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IR-UV – Q3</a:t>
            </a:r>
            <a:endParaRPr lang="zh-TW" altLang="en-US" sz="5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8FBA9A-3BEF-4723-B71C-5ADFCCDB74BA}"/>
              </a:ext>
            </a:extLst>
          </p:cNvPr>
          <p:cNvSpPr txBox="1"/>
          <p:nvPr/>
        </p:nvSpPr>
        <p:spPr>
          <a:xfrm>
            <a:off x="310163" y="1144602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7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10.36)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	(B)  			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2A10744-BEDD-40E7-97EE-F5D198FA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720" y="1896091"/>
            <a:ext cx="2523963" cy="193961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819E56-5448-4DAE-B4F8-BABE9CE24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9" y="4448369"/>
            <a:ext cx="1972532" cy="161039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C62FC2C-4658-44C1-BFEC-BA183B3AB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824" y="1784515"/>
            <a:ext cx="2853176" cy="180243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33CE349-E39E-471D-BA11-5979E4073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91" y="1997019"/>
            <a:ext cx="2812024" cy="1936867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AFA78C4A-690C-4F67-A9D3-68613E8CB3F2}"/>
              </a:ext>
            </a:extLst>
          </p:cNvPr>
          <p:cNvGrpSpPr/>
          <p:nvPr/>
        </p:nvGrpSpPr>
        <p:grpSpPr>
          <a:xfrm>
            <a:off x="4812801" y="4431945"/>
            <a:ext cx="1815179" cy="1205320"/>
            <a:chOff x="4812801" y="4431945"/>
            <a:chExt cx="1815179" cy="1205320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7C7F50C-2421-476E-9D1E-CC1DDAFA2241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22DAE0F-817A-46F2-88EB-BE5FF0938FFA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C771740-F92D-4372-A97E-6D3EC10B63EF}"/>
                </a:ext>
              </a:extLst>
            </p:cNvPr>
            <p:cNvCxnSpPr/>
            <p:nvPr/>
          </p:nvCxnSpPr>
          <p:spPr>
            <a:xfrm flipV="1">
              <a:off x="5655668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3E4336-9FD4-40BC-BCA8-B26674782A80}"/>
              </a:ext>
            </a:extLst>
          </p:cNvPr>
          <p:cNvSpPr txBox="1"/>
          <p:nvPr/>
        </p:nvSpPr>
        <p:spPr>
          <a:xfrm>
            <a:off x="3512376" y="1800229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59855-1D27-445E-BD06-363E35DD7163}"/>
              </a:ext>
            </a:extLst>
          </p:cNvPr>
          <p:cNvSpPr txBox="1"/>
          <p:nvPr/>
        </p:nvSpPr>
        <p:spPr>
          <a:xfrm>
            <a:off x="4815926" y="4853458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O-H?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447FED-9275-412E-862D-E03CAD784BA5}"/>
              </a:ext>
            </a:extLst>
          </p:cNvPr>
          <p:cNvSpPr txBox="1"/>
          <p:nvPr/>
        </p:nvSpPr>
        <p:spPr>
          <a:xfrm>
            <a:off x="5634331" y="5161678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C=O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BE70ED-F2A1-4F7A-9B1E-E4D66C8C32CB}"/>
              </a:ext>
            </a:extLst>
          </p:cNvPr>
          <p:cNvSpPr txBox="1"/>
          <p:nvPr/>
        </p:nvSpPr>
        <p:spPr>
          <a:xfrm>
            <a:off x="6177027" y="3161699"/>
            <a:ext cx="1037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Φ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 ring bonds?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8BAB9B53-4F96-4691-B606-B9C5C53CB5FA}"/>
              </a:ext>
            </a:extLst>
          </p:cNvPr>
          <p:cNvSpPr/>
          <p:nvPr/>
        </p:nvSpPr>
        <p:spPr>
          <a:xfrm>
            <a:off x="6403019" y="3882627"/>
            <a:ext cx="208485" cy="420624"/>
          </a:xfrm>
          <a:custGeom>
            <a:avLst/>
            <a:gdLst>
              <a:gd name="connsiteX0" fmla="*/ 0 w 292608"/>
              <a:gd name="connsiteY0" fmla="*/ 420624 h 420624"/>
              <a:gd name="connsiteX1" fmla="*/ 164592 w 292608"/>
              <a:gd name="connsiteY1" fmla="*/ 0 h 420624"/>
              <a:gd name="connsiteX2" fmla="*/ 292608 w 292608"/>
              <a:gd name="connsiteY2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" h="420624">
                <a:moveTo>
                  <a:pt x="0" y="420624"/>
                </a:moveTo>
                <a:lnTo>
                  <a:pt x="164592" y="0"/>
                </a:lnTo>
                <a:lnTo>
                  <a:pt x="292608" y="420624"/>
                </a:lnTo>
              </a:path>
            </a:pathLst>
          </a:custGeom>
          <a:noFill/>
          <a:ln w="28575">
            <a:solidFill>
              <a:srgbClr val="C00000"/>
            </a:solidFill>
            <a:prstDash val="sysDash"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839C5CB-EDE7-43B9-8376-4CFD9BE48D86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2022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218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58A5108A-FC9E-4BA9-850E-07623DF5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14" y="4202751"/>
            <a:ext cx="6127011" cy="2658086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365356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IR-UV – Q4</a:t>
            </a:r>
            <a:endParaRPr lang="zh-TW" altLang="en-US" sz="54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188DD69E-0A8D-4949-B994-B5445CE60E79}"/>
              </a:ext>
            </a:extLst>
          </p:cNvPr>
          <p:cNvGrpSpPr/>
          <p:nvPr/>
        </p:nvGrpSpPr>
        <p:grpSpPr>
          <a:xfrm>
            <a:off x="3495768" y="4559262"/>
            <a:ext cx="1815179" cy="1534822"/>
            <a:chOff x="4812801" y="4431945"/>
            <a:chExt cx="1815179" cy="1205320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149AC78-26DF-444F-AB27-7358366BB9BE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7B90115-6D17-4425-AA18-7387E4974364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B7B387AC-1D82-4A89-A471-A0F1137ED5A7}"/>
                </a:ext>
              </a:extLst>
            </p:cNvPr>
            <p:cNvCxnSpPr/>
            <p:nvPr/>
          </p:nvCxnSpPr>
          <p:spPr>
            <a:xfrm flipV="1">
              <a:off x="5655668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8E93C2E-D92B-4B79-ABF0-8F4CB802BDD6}"/>
              </a:ext>
            </a:extLst>
          </p:cNvPr>
          <p:cNvSpPr txBox="1"/>
          <p:nvPr/>
        </p:nvSpPr>
        <p:spPr>
          <a:xfrm>
            <a:off x="346674" y="1257613"/>
            <a:ext cx="8340126" cy="247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 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		       		(B)  		          </a:t>
            </a: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b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				(D)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D5B4BC-5C7D-4A21-86D1-34E3A00294F7}"/>
              </a:ext>
            </a:extLst>
          </p:cNvPr>
          <p:cNvSpPr txBox="1"/>
          <p:nvPr/>
        </p:nvSpPr>
        <p:spPr>
          <a:xfrm>
            <a:off x="2270280" y="5666098"/>
            <a:ext cx="13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O-H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B27145-9880-4E48-BDAE-B035C5C41F35}"/>
              </a:ext>
            </a:extLst>
          </p:cNvPr>
          <p:cNvSpPr txBox="1"/>
          <p:nvPr/>
        </p:nvSpPr>
        <p:spPr>
          <a:xfrm>
            <a:off x="4292829" y="5178065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With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090B4E-1558-4E87-B906-9AF638018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50" y="1982048"/>
            <a:ext cx="2392888" cy="13961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48C60F-AA79-470F-A21C-9D394243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840" y="2295535"/>
            <a:ext cx="3374429" cy="8047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4D98A6-D515-45A3-A19D-D47EE0072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40" y="3013884"/>
            <a:ext cx="2746486" cy="13991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89094C-92F6-4941-98C9-10DFD2A0A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96" y="3100277"/>
            <a:ext cx="2719052" cy="1350381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24D72A-CCA7-47DE-9345-0D6FF117B116}"/>
              </a:ext>
            </a:extLst>
          </p:cNvPr>
          <p:cNvSpPr txBox="1"/>
          <p:nvPr/>
        </p:nvSpPr>
        <p:spPr>
          <a:xfrm>
            <a:off x="4420406" y="199002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9C7B5AC-A840-41BB-9CF4-886F6CFD5E42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2022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9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75565" y="365402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IR-UV – Q5</a:t>
            </a:r>
            <a:endParaRPr lang="zh-TW" altLang="en-US" sz="5400" dirty="0"/>
          </a:p>
        </p:txBody>
      </p:sp>
      <p:sp>
        <p:nvSpPr>
          <p:cNvPr id="6" name="動作按鈕: 往後或下一項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4CEF60-5C12-4E3F-BA94-39D4EBB77115}"/>
              </a:ext>
            </a:extLst>
          </p:cNvPr>
          <p:cNvSpPr/>
          <p:nvPr/>
        </p:nvSpPr>
        <p:spPr>
          <a:xfrm>
            <a:off x="8516203" y="6291618"/>
            <a:ext cx="354842" cy="368489"/>
          </a:xfrm>
          <a:prstGeom prst="actionButtonForwardNex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C1BFFB0-AEA1-45B5-A1F3-CD069CAFA6DC}"/>
              </a:ext>
            </a:extLst>
          </p:cNvPr>
          <p:cNvSpPr txBox="1">
            <a:spLocks/>
          </p:cNvSpPr>
          <p:nvPr/>
        </p:nvSpPr>
        <p:spPr bwMode="auto">
          <a:xfrm>
            <a:off x="475565" y="1299162"/>
            <a:ext cx="8266330" cy="401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Which of the following compounds likely indeed show ultraviolet absorption in the 200 to 400 nm range? (Problems 10.14 and 10.29)</a:t>
            </a: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				(B)</a:t>
            </a: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(C) 	  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  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			(D)</a:t>
            </a: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</a:b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A49AE9E-0DA8-412A-9E9F-B4D1944C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31" y="2557776"/>
            <a:ext cx="2194750" cy="108823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9B307E1-AB2F-4962-B58F-E88F0843A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122" y="2423556"/>
            <a:ext cx="2810500" cy="8016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086F2BD-E178-4C36-AC83-2532116C6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59" y="4000699"/>
            <a:ext cx="1124810" cy="124064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7D42D4B-DA55-4E66-9076-A2BDC42AF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5134" y="3101719"/>
            <a:ext cx="2901948" cy="334394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726B55A-4B7D-4EBD-84F0-3BF035D74B0C}"/>
              </a:ext>
            </a:extLst>
          </p:cNvPr>
          <p:cNvSpPr txBox="1"/>
          <p:nvPr/>
        </p:nvSpPr>
        <p:spPr>
          <a:xfrm>
            <a:off x="4587317" y="354947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A74254-6B53-41C0-B811-74B4447D7675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2022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56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214883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4 – Q1</a:t>
            </a:r>
            <a:endParaRPr lang="zh-TW" altLang="en-US" sz="5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18FBA9A-3BEF-4723-B71C-5ADFCCDB74BA}"/>
              </a:ext>
            </a:extLst>
          </p:cNvPr>
          <p:cNvSpPr txBox="1"/>
          <p:nvPr/>
        </p:nvSpPr>
        <p:spPr>
          <a:xfrm>
            <a:off x="310163" y="1144602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7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	(B)  			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2A10744-BEDD-40E7-97EE-F5D198FA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0" y="1896091"/>
            <a:ext cx="2523963" cy="193961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819E56-5448-4DAE-B4F8-BABE9CE24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9" y="4448369"/>
            <a:ext cx="1972532" cy="161039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C62FC2C-4658-44C1-BFEC-BA183B3AB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24" y="1784515"/>
            <a:ext cx="2853176" cy="1802439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C33CE349-E39E-471D-BA11-5979E4073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91" y="1997019"/>
            <a:ext cx="2812024" cy="193686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00F5C5B7-4E93-41C9-A9F7-B8ABCEDE5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309" y="3787938"/>
            <a:ext cx="6127011" cy="2658086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AFA78C4A-690C-4F67-A9D3-68613E8CB3F2}"/>
              </a:ext>
            </a:extLst>
          </p:cNvPr>
          <p:cNvGrpSpPr/>
          <p:nvPr/>
        </p:nvGrpSpPr>
        <p:grpSpPr>
          <a:xfrm>
            <a:off x="4812801" y="4431945"/>
            <a:ext cx="1815179" cy="1205320"/>
            <a:chOff x="4812801" y="4431945"/>
            <a:chExt cx="1815179" cy="1205320"/>
          </a:xfrm>
        </p:grpSpPr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7C7F50C-2421-476E-9D1E-CC1DDAFA2241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622DAE0F-817A-46F2-88EB-BE5FF0938FFA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3C771740-F92D-4372-A97E-6D3EC10B63EF}"/>
                </a:ext>
              </a:extLst>
            </p:cNvPr>
            <p:cNvCxnSpPr/>
            <p:nvPr/>
          </p:nvCxnSpPr>
          <p:spPr>
            <a:xfrm flipV="1">
              <a:off x="5655668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3E4336-9FD4-40BC-BCA8-B26674782A80}"/>
              </a:ext>
            </a:extLst>
          </p:cNvPr>
          <p:cNvSpPr txBox="1"/>
          <p:nvPr/>
        </p:nvSpPr>
        <p:spPr>
          <a:xfrm>
            <a:off x="0" y="1658255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D159855-1D27-445E-BD06-363E35DD7163}"/>
              </a:ext>
            </a:extLst>
          </p:cNvPr>
          <p:cNvSpPr txBox="1"/>
          <p:nvPr/>
        </p:nvSpPr>
        <p:spPr>
          <a:xfrm>
            <a:off x="4159103" y="5146487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O-H?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447FED-9275-412E-862D-E03CAD784BA5}"/>
              </a:ext>
            </a:extLst>
          </p:cNvPr>
          <p:cNvSpPr txBox="1"/>
          <p:nvPr/>
        </p:nvSpPr>
        <p:spPr>
          <a:xfrm>
            <a:off x="5634331" y="5161678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C=O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BE70ED-F2A1-4F7A-9B1E-E4D66C8C32CB}"/>
              </a:ext>
            </a:extLst>
          </p:cNvPr>
          <p:cNvSpPr txBox="1"/>
          <p:nvPr/>
        </p:nvSpPr>
        <p:spPr>
          <a:xfrm>
            <a:off x="6177027" y="3161699"/>
            <a:ext cx="1037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Φ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 ring bonds?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8BAB9B53-4F96-4691-B606-B9C5C53CB5FA}"/>
              </a:ext>
            </a:extLst>
          </p:cNvPr>
          <p:cNvSpPr/>
          <p:nvPr/>
        </p:nvSpPr>
        <p:spPr>
          <a:xfrm>
            <a:off x="6403019" y="3882627"/>
            <a:ext cx="208485" cy="420624"/>
          </a:xfrm>
          <a:custGeom>
            <a:avLst/>
            <a:gdLst>
              <a:gd name="connsiteX0" fmla="*/ 0 w 292608"/>
              <a:gd name="connsiteY0" fmla="*/ 420624 h 420624"/>
              <a:gd name="connsiteX1" fmla="*/ 164592 w 292608"/>
              <a:gd name="connsiteY1" fmla="*/ 0 h 420624"/>
              <a:gd name="connsiteX2" fmla="*/ 292608 w 292608"/>
              <a:gd name="connsiteY2" fmla="*/ 420624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608" h="420624">
                <a:moveTo>
                  <a:pt x="0" y="420624"/>
                </a:moveTo>
                <a:lnTo>
                  <a:pt x="164592" y="0"/>
                </a:lnTo>
                <a:lnTo>
                  <a:pt x="292608" y="420624"/>
                </a:lnTo>
              </a:path>
            </a:pathLst>
          </a:custGeom>
          <a:noFill/>
          <a:ln w="28575">
            <a:solidFill>
              <a:srgbClr val="C00000"/>
            </a:solidFill>
            <a:prstDash val="sysDash"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9AF06C6-2325-4449-8749-CD92D089691D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2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E05CBC2-F9E8-493F-BE0C-1CD6B4967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71" y="2228489"/>
            <a:ext cx="5688061" cy="6035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412F65-CF44-41D2-B1C3-635B64D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30" y="387051"/>
            <a:ext cx="7886700" cy="906675"/>
          </a:xfrm>
        </p:spPr>
        <p:txBody>
          <a:bodyPr/>
          <a:lstStyle/>
          <a:p>
            <a:pPr algn="ctr"/>
            <a:r>
              <a:rPr lang="en-US" altLang="zh-TW" b="1" i="1" dirty="0">
                <a:latin typeface="+mn-lt"/>
              </a:rPr>
              <a:t>Infrared spectroscopy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86C6F0-B59B-4957-B835-D9D89870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09069-4DAF-4CC4-87C6-33D47CC61A08}"/>
              </a:ext>
            </a:extLst>
          </p:cNvPr>
          <p:cNvSpPr txBox="1"/>
          <p:nvPr/>
        </p:nvSpPr>
        <p:spPr>
          <a:xfrm>
            <a:off x="6484797" y="2766104"/>
            <a:ext cx="246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; m)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C2565-6CA8-4E85-9204-EE7142EEE20D}"/>
              </a:ext>
            </a:extLst>
          </p:cNvPr>
          <p:cNvSpPr txBox="1"/>
          <p:nvPr/>
        </p:nvSpPr>
        <p:spPr>
          <a:xfrm>
            <a:off x="6631844" y="1596704"/>
            <a:ext cx="2085298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(</a:t>
            </a:r>
            <a:r>
              <a:rPr lang="el-GR" altLang="zh-TW" sz="2400" i="1" dirty="0"/>
              <a:t>ν</a:t>
            </a:r>
            <a:r>
              <a:rPr lang="en-US" altLang="zh-TW" sz="2400" dirty="0"/>
              <a:t>; 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/>
              <a:t>Frequency </a:t>
            </a:r>
            <a:endParaRPr lang="zh-TW" altLang="en-US" sz="24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DC12F160-1E94-4E5C-A62C-3E68D0C34C04}"/>
              </a:ext>
            </a:extLst>
          </p:cNvPr>
          <p:cNvSpPr/>
          <p:nvPr/>
        </p:nvSpPr>
        <p:spPr>
          <a:xfrm>
            <a:off x="1665566" y="1942576"/>
            <a:ext cx="1589518" cy="307648"/>
          </a:xfrm>
          <a:custGeom>
            <a:avLst/>
            <a:gdLst>
              <a:gd name="connsiteX0" fmla="*/ 0 w 1589518"/>
              <a:gd name="connsiteY0" fmla="*/ 25637 h 307648"/>
              <a:gd name="connsiteX1" fmla="*/ 0 w 1589518"/>
              <a:gd name="connsiteY1" fmla="*/ 25637 h 307648"/>
              <a:gd name="connsiteX2" fmla="*/ 1504060 w 1589518"/>
              <a:gd name="connsiteY2" fmla="*/ 0 h 307648"/>
              <a:gd name="connsiteX3" fmla="*/ 1589518 w 1589518"/>
              <a:gd name="connsiteY3" fmla="*/ 213645 h 307648"/>
              <a:gd name="connsiteX4" fmla="*/ 871671 w 1589518"/>
              <a:gd name="connsiteY4" fmla="*/ 222190 h 307648"/>
              <a:gd name="connsiteX5" fmla="*/ 675118 w 1589518"/>
              <a:gd name="connsiteY5" fmla="*/ 299102 h 307648"/>
              <a:gd name="connsiteX6" fmla="*/ 17092 w 1589518"/>
              <a:gd name="connsiteY6" fmla="*/ 307648 h 307648"/>
              <a:gd name="connsiteX7" fmla="*/ 0 w 1589518"/>
              <a:gd name="connsiteY7" fmla="*/ 25637 h 3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9518" h="307648">
                <a:moveTo>
                  <a:pt x="0" y="25637"/>
                </a:moveTo>
                <a:lnTo>
                  <a:pt x="0" y="25637"/>
                </a:lnTo>
                <a:lnTo>
                  <a:pt x="1504060" y="0"/>
                </a:lnTo>
                <a:lnTo>
                  <a:pt x="1589518" y="213645"/>
                </a:lnTo>
                <a:lnTo>
                  <a:pt x="871671" y="222190"/>
                </a:lnTo>
                <a:lnTo>
                  <a:pt x="675118" y="299102"/>
                </a:lnTo>
                <a:lnTo>
                  <a:pt x="17092" y="307648"/>
                </a:lnTo>
                <a:lnTo>
                  <a:pt x="0" y="25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4590D05-74CD-44B9-8108-CF236B23E0A4}"/>
              </a:ext>
            </a:extLst>
          </p:cNvPr>
          <p:cNvSpPr txBox="1"/>
          <p:nvPr/>
        </p:nvSpPr>
        <p:spPr>
          <a:xfrm>
            <a:off x="3238911" y="5275147"/>
            <a:ext cx="2706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Wavenumber (</a:t>
            </a:r>
            <a:r>
              <a:rPr lang="en-US" altLang="zh-TW" sz="2200" i="1" dirty="0"/>
              <a:t>ṽ</a:t>
            </a:r>
            <a:r>
              <a:rPr lang="en-US" altLang="zh-TW" sz="2200" dirty="0"/>
              <a:t>; cm</a:t>
            </a:r>
            <a:r>
              <a:rPr lang="en-US" altLang="zh-TW" sz="2200" baseline="30000" dirty="0"/>
              <a:t>-1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F9D418E-AE95-45F2-BD22-F57100213EDA}"/>
                  </a:ext>
                </a:extLst>
              </p:cNvPr>
              <p:cNvSpPr txBox="1"/>
              <p:nvPr/>
            </p:nvSpPr>
            <p:spPr>
              <a:xfrm>
                <a:off x="302027" y="1098983"/>
                <a:ext cx="5084789" cy="73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 dirty="0" smtClean="0">
                          <a:solidFill>
                            <a:srgbClr val="C00000"/>
                          </a:solidFill>
                        </a:rPr>
                        <m:t>ṽ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TW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i="1" dirty="0"/>
                            <m:t>ν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i="1" dirty="0"/>
                            <m:t>ν</m:t>
                          </m:r>
                          <m:r>
                            <m:rPr>
                              <m:nor/>
                            </m:rPr>
                            <a:rPr lang="en-US" altLang="zh-TW" b="0" i="1" dirty="0" smtClean="0"/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)∙100(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F9D418E-AE95-45F2-BD22-F571002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7" y="1098983"/>
                <a:ext cx="5084789" cy="738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A984BE5-C61C-4C0E-A444-43B3BD9D7E0A}"/>
                  </a:ext>
                </a:extLst>
              </p:cNvPr>
              <p:cNvSpPr/>
              <p:nvPr/>
            </p:nvSpPr>
            <p:spPr>
              <a:xfrm>
                <a:off x="4566004" y="1194602"/>
                <a:ext cx="2194586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≈33∙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sz="2000" i="1" dirty="0">
                              <a:solidFill>
                                <a:srgbClr val="C00000"/>
                              </a:solidFill>
                            </a:rPr>
                            <m:t>ν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000" i="1" dirty="0">
                          <a:solidFill>
                            <a:srgbClr val="C00000"/>
                          </a:solidFill>
                        </a:rPr>
                        <m:t>cm</m:t>
                      </m:r>
                      <m:r>
                        <m:rPr>
                          <m:nor/>
                        </m:rPr>
                        <a:rPr lang="en-US" altLang="zh-TW" sz="2000" i="1" baseline="30000" dirty="0">
                          <a:solidFill>
                            <a:srgbClr val="C00000"/>
                          </a:solidFill>
                        </a:rPr>
                        <m:t>−1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C00000"/>
                          </a:solidFill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A984BE5-C61C-4C0E-A444-43B3BD9D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04" y="1194602"/>
                <a:ext cx="2194586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AF76B1-A816-48A2-BA14-6E15B1908BE2}"/>
              </a:ext>
            </a:extLst>
          </p:cNvPr>
          <p:cNvSpPr txBox="1"/>
          <p:nvPr/>
        </p:nvSpPr>
        <p:spPr>
          <a:xfrm>
            <a:off x="1696153" y="1786998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14</a:t>
            </a:r>
            <a:endParaRPr lang="zh-TW" altLang="en-US" sz="2600" baseline="30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9EBB81-E767-4BC5-AF10-03B5F9439716}"/>
              </a:ext>
            </a:extLst>
          </p:cNvPr>
          <p:cNvSpPr txBox="1"/>
          <p:nvPr/>
        </p:nvSpPr>
        <p:spPr>
          <a:xfrm>
            <a:off x="3679725" y="1809656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13</a:t>
            </a:r>
            <a:endParaRPr lang="zh-TW" altLang="en-US" sz="2600" baseline="30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6DF3A1-2139-4988-B1FC-0EA317E9DF03}"/>
              </a:ext>
            </a:extLst>
          </p:cNvPr>
          <p:cNvSpPr txBox="1"/>
          <p:nvPr/>
        </p:nvSpPr>
        <p:spPr>
          <a:xfrm>
            <a:off x="5501891" y="1829128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12</a:t>
            </a:r>
            <a:endParaRPr lang="zh-TW" altLang="en-US" sz="2600" baseline="30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0C81C7-9ED8-458E-88FD-5C5E3156A4DB}"/>
              </a:ext>
            </a:extLst>
          </p:cNvPr>
          <p:cNvSpPr txBox="1"/>
          <p:nvPr/>
        </p:nvSpPr>
        <p:spPr>
          <a:xfrm>
            <a:off x="1090704" y="2777161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-6</a:t>
            </a:r>
            <a:endParaRPr lang="zh-TW" altLang="en-US" sz="2600" baseline="30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DB950D-71C4-4E24-ADF1-C62AF68183EB}"/>
              </a:ext>
            </a:extLst>
          </p:cNvPr>
          <p:cNvSpPr txBox="1"/>
          <p:nvPr/>
        </p:nvSpPr>
        <p:spPr>
          <a:xfrm>
            <a:off x="3106016" y="2777161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-5</a:t>
            </a:r>
            <a:endParaRPr lang="zh-TW" altLang="en-US" sz="2600" baseline="30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226B6A-D2E9-45ED-A52D-92579D5AB2D4}"/>
              </a:ext>
            </a:extLst>
          </p:cNvPr>
          <p:cNvSpPr txBox="1"/>
          <p:nvPr/>
        </p:nvSpPr>
        <p:spPr>
          <a:xfrm>
            <a:off x="5134297" y="2777161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-4</a:t>
            </a:r>
            <a:endParaRPr lang="zh-TW" altLang="en-US" sz="2600" baseline="30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808C65-A6A2-4216-9480-4689421C1B17}"/>
              </a:ext>
            </a:extLst>
          </p:cNvPr>
          <p:cNvSpPr txBox="1"/>
          <p:nvPr/>
        </p:nvSpPr>
        <p:spPr>
          <a:xfrm>
            <a:off x="4837530" y="1851353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05CDFF-AA31-4F14-B804-DC7B9A0064E8}"/>
              </a:ext>
            </a:extLst>
          </p:cNvPr>
          <p:cNvSpPr txBox="1"/>
          <p:nvPr/>
        </p:nvSpPr>
        <p:spPr>
          <a:xfrm>
            <a:off x="2832532" y="185135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F55A60-FAEC-4075-AE12-DBAFF78BA81E}"/>
              </a:ext>
            </a:extLst>
          </p:cNvPr>
          <p:cNvSpPr txBox="1"/>
          <p:nvPr/>
        </p:nvSpPr>
        <p:spPr>
          <a:xfrm>
            <a:off x="711106" y="1851353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9141407-FB72-486D-B7D6-C5471E230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019" y="2555151"/>
            <a:ext cx="2092947" cy="23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/>
              <p:nvPr/>
            </p:nvSpPr>
            <p:spPr>
              <a:xfrm>
                <a:off x="6959606" y="2158113"/>
                <a:ext cx="1323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TW" sz="2400" dirty="0"/>
                  <a:t> Energy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6" y="2158113"/>
                <a:ext cx="1323376" cy="461665"/>
              </a:xfrm>
              <a:prstGeom prst="rect">
                <a:avLst/>
              </a:prstGeom>
              <a:blipFill>
                <a:blip r:embed="rId7"/>
                <a:stretch>
                  <a:fillRect t="-10526" r="-553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819653B1-6DBD-4F89-8856-8125EE2FCC7D}"/>
              </a:ext>
            </a:extLst>
          </p:cNvPr>
          <p:cNvCxnSpPr>
            <a:cxnSpLocks/>
          </p:cNvCxnSpPr>
          <p:nvPr/>
        </p:nvCxnSpPr>
        <p:spPr>
          <a:xfrm>
            <a:off x="3383985" y="5661967"/>
            <a:ext cx="1416683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F9DDBAA8-B155-4678-B140-B927E212373A}"/>
              </a:ext>
            </a:extLst>
          </p:cNvPr>
          <p:cNvSpPr/>
          <p:nvPr/>
        </p:nvSpPr>
        <p:spPr>
          <a:xfrm>
            <a:off x="1759519" y="2287342"/>
            <a:ext cx="1777196" cy="5077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4B54180-6C9D-4BA1-9F0F-18F4CA8FC5BF}"/>
              </a:ext>
            </a:extLst>
          </p:cNvPr>
          <p:cNvGrpSpPr/>
          <p:nvPr/>
        </p:nvGrpSpPr>
        <p:grpSpPr>
          <a:xfrm>
            <a:off x="156972" y="3269734"/>
            <a:ext cx="8550231" cy="2056222"/>
            <a:chOff x="156972" y="3253840"/>
            <a:chExt cx="8550231" cy="2056222"/>
          </a:xfrm>
        </p:grpSpPr>
        <p:pic>
          <p:nvPicPr>
            <p:cNvPr id="21" name="Picture 1" descr="10p331_f12.jpg">
              <a:extLst>
                <a:ext uri="{FF2B5EF4-FFF2-40B4-BE49-F238E27FC236}">
                  <a16:creationId xmlns:a16="http://schemas.microsoft.com/office/drawing/2014/main" id="{BF97EB4A-A126-44A4-877D-EA71C1069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b="22362"/>
            <a:stretch/>
          </p:blipFill>
          <p:spPr bwMode="auto">
            <a:xfrm>
              <a:off x="1064692" y="3302889"/>
              <a:ext cx="7605758" cy="1654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FFDBE5A-1B3D-4E33-82BD-B61568140E78}"/>
                </a:ext>
              </a:extLst>
            </p:cNvPr>
            <p:cNvSpPr txBox="1"/>
            <p:nvPr/>
          </p:nvSpPr>
          <p:spPr>
            <a:xfrm>
              <a:off x="796829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18E982D-F97F-49AC-8709-012534B1D83A}"/>
                </a:ext>
              </a:extLst>
            </p:cNvPr>
            <p:cNvSpPr txBox="1"/>
            <p:nvPr/>
          </p:nvSpPr>
          <p:spPr>
            <a:xfrm>
              <a:off x="1476198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29FF9F1-6797-485B-B177-1CF6CF79029B}"/>
                </a:ext>
              </a:extLst>
            </p:cNvPr>
            <p:cNvSpPr txBox="1"/>
            <p:nvPr/>
          </p:nvSpPr>
          <p:spPr>
            <a:xfrm>
              <a:off x="2861584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D3C634-09E6-400D-822E-FBBA01D8344D}"/>
                </a:ext>
              </a:extLst>
            </p:cNvPr>
            <p:cNvSpPr txBox="1"/>
            <p:nvPr/>
          </p:nvSpPr>
          <p:spPr>
            <a:xfrm>
              <a:off x="2155567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78DA66F-1916-402E-961E-E879C5956748}"/>
                </a:ext>
              </a:extLst>
            </p:cNvPr>
            <p:cNvSpPr txBox="1"/>
            <p:nvPr/>
          </p:nvSpPr>
          <p:spPr>
            <a:xfrm>
              <a:off x="3685723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31D2CA-E465-491A-9E8B-16D756E6DB72}"/>
                </a:ext>
              </a:extLst>
            </p:cNvPr>
            <p:cNvSpPr txBox="1"/>
            <p:nvPr/>
          </p:nvSpPr>
          <p:spPr>
            <a:xfrm>
              <a:off x="5810527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98E6485-ECD8-4751-900F-EF6229FF5C79}"/>
                </a:ext>
              </a:extLst>
            </p:cNvPr>
            <p:cNvSpPr txBox="1"/>
            <p:nvPr/>
          </p:nvSpPr>
          <p:spPr>
            <a:xfrm>
              <a:off x="8133007" y="49099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45C49E0-8250-4980-8827-EBC341FE2D9A}"/>
                </a:ext>
              </a:extLst>
            </p:cNvPr>
            <p:cNvSpPr txBox="1"/>
            <p:nvPr/>
          </p:nvSpPr>
          <p:spPr>
            <a:xfrm>
              <a:off x="4773773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3008C74-62E5-49A8-AA40-BD134C5D23D4}"/>
                </a:ext>
              </a:extLst>
            </p:cNvPr>
            <p:cNvSpPr txBox="1"/>
            <p:nvPr/>
          </p:nvSpPr>
          <p:spPr>
            <a:xfrm rot="16200000">
              <a:off x="-671084" y="4081896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i="1" dirty="0"/>
                <a:t>Transmittance (%)</a:t>
              </a:r>
              <a:endParaRPr lang="zh-TW" altLang="en-US" sz="2000" i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FDB8709-98B7-4764-920C-A56279707BB8}"/>
                </a:ext>
              </a:extLst>
            </p:cNvPr>
            <p:cNvSpPr txBox="1"/>
            <p:nvPr/>
          </p:nvSpPr>
          <p:spPr>
            <a:xfrm>
              <a:off x="528967" y="326577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82CF7C0-05B8-4488-BE07-E263245EE423}"/>
                </a:ext>
              </a:extLst>
            </p:cNvPr>
            <p:cNvSpPr txBox="1"/>
            <p:nvPr/>
          </p:nvSpPr>
          <p:spPr>
            <a:xfrm>
              <a:off x="645987" y="354738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6C2530-9920-4C92-9EAD-D18018B5B147}"/>
                </a:ext>
              </a:extLst>
            </p:cNvPr>
            <p:cNvSpPr txBox="1"/>
            <p:nvPr/>
          </p:nvSpPr>
          <p:spPr>
            <a:xfrm>
              <a:off x="645987" y="382899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60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C231EA-D746-4FB6-9862-16416380111A}"/>
                </a:ext>
              </a:extLst>
            </p:cNvPr>
            <p:cNvSpPr txBox="1"/>
            <p:nvPr/>
          </p:nvSpPr>
          <p:spPr>
            <a:xfrm>
              <a:off x="645987" y="41106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E1FF9AF-FEE2-4610-9531-F6F6CD99319E}"/>
                </a:ext>
              </a:extLst>
            </p:cNvPr>
            <p:cNvSpPr txBox="1"/>
            <p:nvPr/>
          </p:nvSpPr>
          <p:spPr>
            <a:xfrm>
              <a:off x="645987" y="43922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72B96ED-4570-49D9-AF89-164FBC37857C}"/>
                </a:ext>
              </a:extLst>
            </p:cNvPr>
            <p:cNvSpPr txBox="1"/>
            <p:nvPr/>
          </p:nvSpPr>
          <p:spPr>
            <a:xfrm>
              <a:off x="763006" y="4673832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1471152-EF07-4FF4-85C9-5A6D27AF2373}"/>
                </a:ext>
              </a:extLst>
            </p:cNvPr>
            <p:cNvSpPr/>
            <p:nvPr/>
          </p:nvSpPr>
          <p:spPr>
            <a:xfrm>
              <a:off x="3513629" y="4316432"/>
              <a:ext cx="8980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a typeface="ＭＳ Ｐゴシック" pitchFamily="34" charset="-128"/>
                </a:rPr>
                <a:t>CH</a:t>
              </a:r>
              <a:r>
                <a:rPr lang="en-US" altLang="en-US" sz="2000" b="1" baseline="-25000" dirty="0">
                  <a:ea typeface="ＭＳ Ｐゴシック" pitchFamily="34" charset="-128"/>
                </a:rPr>
                <a:t>3</a:t>
              </a:r>
              <a:r>
                <a:rPr lang="en-US" altLang="en-US" sz="2000" b="1" dirty="0">
                  <a:ea typeface="ＭＳ Ｐゴシック" pitchFamily="34" charset="-128"/>
                </a:rPr>
                <a:t>OH</a:t>
              </a:r>
              <a:endParaRPr lang="zh-TW" altLang="en-US" sz="2000" b="1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900A40-926A-42EA-9984-B748C2A33BA9}"/>
              </a:ext>
            </a:extLst>
          </p:cNvPr>
          <p:cNvSpPr txBox="1"/>
          <p:nvPr/>
        </p:nvSpPr>
        <p:spPr>
          <a:xfrm>
            <a:off x="1036622" y="2344263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Near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279C99C-BDFE-4AE3-99B7-AB3832633A80}"/>
              </a:ext>
            </a:extLst>
          </p:cNvPr>
          <p:cNvSpPr txBox="1"/>
          <p:nvPr/>
        </p:nvSpPr>
        <p:spPr>
          <a:xfrm>
            <a:off x="4257190" y="2344263"/>
            <a:ext cx="5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Far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39FCFA-14CB-4A64-BE6F-EADA891380CE}"/>
              </a:ext>
            </a:extLst>
          </p:cNvPr>
          <p:cNvCxnSpPr>
            <a:cxnSpLocks/>
          </p:cNvCxnSpPr>
          <p:nvPr/>
        </p:nvCxnSpPr>
        <p:spPr>
          <a:xfrm>
            <a:off x="4957712" y="5661002"/>
            <a:ext cx="240364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87B1F9-95AC-42B1-95FD-93134E6F7A6F}"/>
              </a:ext>
            </a:extLst>
          </p:cNvPr>
          <p:cNvGrpSpPr/>
          <p:nvPr/>
        </p:nvGrpSpPr>
        <p:grpSpPr>
          <a:xfrm>
            <a:off x="1178805" y="2824631"/>
            <a:ext cx="7528398" cy="540000"/>
            <a:chOff x="1178805" y="2767547"/>
            <a:chExt cx="7528398" cy="661453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E2E53D17-F3DD-4B94-A671-0A24D794F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8805" y="2779188"/>
              <a:ext cx="534498" cy="6498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30A35830-42D9-431F-8509-5AAE2E4EBF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7773" y="2767547"/>
              <a:ext cx="5069430" cy="66145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F52BD5D-464B-47F9-904F-9C0308956741}"/>
                  </a:ext>
                </a:extLst>
              </p:cNvPr>
              <p:cNvSpPr txBox="1"/>
              <p:nvPr/>
            </p:nvSpPr>
            <p:spPr>
              <a:xfrm>
                <a:off x="5988970" y="5348974"/>
                <a:ext cx="1795684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TW" sz="2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TW" sz="2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>
                    <a:solidFill>
                      <a:srgbClr val="0070C0"/>
                    </a:solidFill>
                    <a:latin typeface="Comic Sans MS" panose="030F0702030302020204" pitchFamily="66" charset="0"/>
                  </a:rPr>
                  <a:t>Frequency</a:t>
                </a:r>
                <a:endParaRPr lang="zh-TW" altLang="en-US" sz="2200" dirty="0">
                  <a:solidFill>
                    <a:srgbClr val="0070C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F52BD5D-464B-47F9-904F-9C030895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970" y="5348974"/>
                <a:ext cx="1795684" cy="397032"/>
              </a:xfrm>
              <a:prstGeom prst="rect">
                <a:avLst/>
              </a:prstGeom>
              <a:blipFill>
                <a:blip r:embed="rId9"/>
                <a:stretch>
                  <a:fillRect t="-18182" r="-4068" b="-287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>
            <a:extLst>
              <a:ext uri="{FF2B5EF4-FFF2-40B4-BE49-F238E27FC236}">
                <a16:creationId xmlns:a16="http://schemas.microsoft.com/office/drawing/2014/main" id="{B4C7CDE0-8731-44C3-A9F0-B00AAA242D62}"/>
              </a:ext>
            </a:extLst>
          </p:cNvPr>
          <p:cNvSpPr txBox="1"/>
          <p:nvPr/>
        </p:nvSpPr>
        <p:spPr>
          <a:xfrm>
            <a:off x="207856" y="5262930"/>
            <a:ext cx="97975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100%</a:t>
            </a:r>
            <a:b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at top</a:t>
            </a:r>
            <a:endParaRPr lang="zh-TW" altLang="en-US" sz="22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5408FD3-91CE-48C0-BB4F-990CCD3C66CE}"/>
              </a:ext>
            </a:extLst>
          </p:cNvPr>
          <p:cNvSpPr txBox="1"/>
          <p:nvPr/>
        </p:nvSpPr>
        <p:spPr>
          <a:xfrm>
            <a:off x="825649" y="5895416"/>
            <a:ext cx="766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structures absorb the energy in IR?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6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37" grpId="0"/>
      <p:bldP spid="38" grpId="0"/>
      <p:bldP spid="39" grpId="0"/>
      <p:bldP spid="15" grpId="0"/>
      <p:bldP spid="16" grpId="0"/>
      <p:bldP spid="17" grpId="0"/>
      <p:bldP spid="18" grpId="0"/>
      <p:bldP spid="19" grpId="0"/>
      <p:bldP spid="20" grpId="0"/>
      <p:bldP spid="40" grpId="0"/>
      <p:bldP spid="41" grpId="0"/>
      <p:bldP spid="42" grpId="0"/>
      <p:bldP spid="52" grpId="0"/>
      <p:bldP spid="61" grpId="0" animBg="1"/>
      <p:bldP spid="63" grpId="0"/>
      <p:bldP spid="64" grpId="0"/>
      <p:bldP spid="50" grpId="0"/>
      <p:bldP spid="55" grpId="0"/>
      <p:bldP spid="5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7525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4 – Q2</a:t>
            </a:r>
            <a:endParaRPr lang="zh-TW" altLang="en-US" sz="5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B9EFC0-F185-4E64-A466-16530C63C437}"/>
              </a:ext>
            </a:extLst>
          </p:cNvPr>
          <p:cNvSpPr txBox="1"/>
          <p:nvPr/>
        </p:nvSpPr>
        <p:spPr>
          <a:xfrm>
            <a:off x="514635" y="1551115"/>
            <a:ext cx="8609487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10.49; 10.33)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 2-Pentyne	   (B)  1,4-Pentadiene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 1-Pentyne 	   (D)  1,3-Pentadiene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33DA8E-66A8-4DD6-8099-01C44BFF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6" y="3349621"/>
            <a:ext cx="6974125" cy="302477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460E131-C2F3-4EDD-8C57-F543C9D6B4AF}"/>
              </a:ext>
            </a:extLst>
          </p:cNvPr>
          <p:cNvGrpSpPr/>
          <p:nvPr/>
        </p:nvGrpSpPr>
        <p:grpSpPr>
          <a:xfrm>
            <a:off x="3081528" y="3685032"/>
            <a:ext cx="1819656" cy="1764792"/>
            <a:chOff x="4812801" y="4431945"/>
            <a:chExt cx="1815179" cy="1205320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C6C5B72-095E-4E7E-8441-5B198964D1B1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C0DAA69-08F6-4D3A-AA72-6610753DFEA5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48E9A66-B6B6-41B5-9C78-B192295B39EC}"/>
                </a:ext>
              </a:extLst>
            </p:cNvPr>
            <p:cNvCxnSpPr/>
            <p:nvPr/>
          </p:nvCxnSpPr>
          <p:spPr>
            <a:xfrm flipV="1">
              <a:off x="5828023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16E37B-BC0C-416B-A8A5-0B4B16357F8D}"/>
              </a:ext>
            </a:extLst>
          </p:cNvPr>
          <p:cNvSpPr txBox="1"/>
          <p:nvPr/>
        </p:nvSpPr>
        <p:spPr>
          <a:xfrm>
            <a:off x="3126258" y="4212025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C≡C?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316E2A-A2BA-4251-9D1F-45D384A73E7F}"/>
              </a:ext>
            </a:extLst>
          </p:cNvPr>
          <p:cNvSpPr txBox="1"/>
          <p:nvPr/>
        </p:nvSpPr>
        <p:spPr>
          <a:xfrm>
            <a:off x="1894701" y="4916360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≡C-H?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FF43EF-5AFE-42F6-821D-69851128BB70}"/>
              </a:ext>
            </a:extLst>
          </p:cNvPr>
          <p:cNvSpPr txBox="1"/>
          <p:nvPr/>
        </p:nvSpPr>
        <p:spPr>
          <a:xfrm>
            <a:off x="4044778" y="4080219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D79FE3-C874-4CF5-9D3C-376F81E8A4E0}"/>
              </a:ext>
            </a:extLst>
          </p:cNvPr>
          <p:cNvSpPr txBox="1"/>
          <p:nvPr/>
        </p:nvSpPr>
        <p:spPr>
          <a:xfrm>
            <a:off x="209305" y="286097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5D6480-59C0-49B0-B1A7-CCCC1C8D4552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44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1220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4 – Q4</a:t>
            </a:r>
            <a:endParaRPr lang="zh-TW" altLang="en-US" sz="5400" dirty="0"/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7538E203-43A8-49D2-9F3D-89C8BCF7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286" y="3664458"/>
            <a:ext cx="6127011" cy="2658086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188DD69E-0A8D-4949-B994-B5445CE60E79}"/>
              </a:ext>
            </a:extLst>
          </p:cNvPr>
          <p:cNvGrpSpPr/>
          <p:nvPr/>
        </p:nvGrpSpPr>
        <p:grpSpPr>
          <a:xfrm>
            <a:off x="4582143" y="4036544"/>
            <a:ext cx="1815179" cy="1534822"/>
            <a:chOff x="4812801" y="4431945"/>
            <a:chExt cx="1815179" cy="1205320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F149AC78-26DF-444F-AB27-7358366BB9BE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7B90115-6D17-4425-AA18-7387E4974364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B7B387AC-1D82-4A89-A471-A0F1137ED5A7}"/>
                </a:ext>
              </a:extLst>
            </p:cNvPr>
            <p:cNvCxnSpPr/>
            <p:nvPr/>
          </p:nvCxnSpPr>
          <p:spPr>
            <a:xfrm flipV="1">
              <a:off x="5655668" y="4431945"/>
              <a:ext cx="0" cy="120532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E8E93C2E-D92B-4B79-ABF0-8F4CB802BDD6}"/>
              </a:ext>
            </a:extLst>
          </p:cNvPr>
          <p:cNvSpPr txBox="1"/>
          <p:nvPr/>
        </p:nvSpPr>
        <p:spPr>
          <a:xfrm>
            <a:off x="253653" y="1449406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4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 (Problem 10.33)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       (B)  		          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D995AE08-94B4-420F-B6E1-A9FF9FE4C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" y="2206446"/>
            <a:ext cx="1886876" cy="1667401"/>
          </a:xfrm>
          <a:prstGeom prst="rect">
            <a:avLst/>
          </a:prstGeom>
        </p:spPr>
      </p:pic>
      <p:pic>
        <p:nvPicPr>
          <p:cNvPr id="62" name="Picture 2">
            <a:extLst>
              <a:ext uri="{FF2B5EF4-FFF2-40B4-BE49-F238E27FC236}">
                <a16:creationId xmlns:a16="http://schemas.microsoft.com/office/drawing/2014/main" id="{7BF69D06-005D-4866-A297-032763E2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81" y="4580469"/>
            <a:ext cx="1085182" cy="1432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0E7913B0-189D-4CDD-BAD2-AC47DB4ED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411" y="2347353"/>
            <a:ext cx="3036071" cy="132599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EF4342-D35A-4A78-BE32-1FE733843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608" y="2273937"/>
            <a:ext cx="3407960" cy="140220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1D5B4BC-5C7D-4A21-86D1-34E3A00294F7}"/>
              </a:ext>
            </a:extLst>
          </p:cNvPr>
          <p:cNvSpPr txBox="1"/>
          <p:nvPr/>
        </p:nvSpPr>
        <p:spPr>
          <a:xfrm>
            <a:off x="3599935" y="4380901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O-H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F10627-81AF-4119-A200-01A9B3C5E1FE}"/>
              </a:ext>
            </a:extLst>
          </p:cNvPr>
          <p:cNvSpPr txBox="1"/>
          <p:nvPr/>
        </p:nvSpPr>
        <p:spPr>
          <a:xfrm>
            <a:off x="0" y="208662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B27145-9880-4E48-BDAE-B035C5C41F35}"/>
              </a:ext>
            </a:extLst>
          </p:cNvPr>
          <p:cNvSpPr txBox="1"/>
          <p:nvPr/>
        </p:nvSpPr>
        <p:spPr>
          <a:xfrm>
            <a:off x="5424616" y="4195549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354E04-3A52-452B-AEF6-302590EC050E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7525"/>
            <a:ext cx="8229600" cy="1143000"/>
          </a:xfrm>
        </p:spPr>
        <p:txBody>
          <a:bodyPr/>
          <a:lstStyle/>
          <a:p>
            <a:pPr algn="ctr"/>
            <a:r>
              <a:rPr lang="en-US" altLang="zh-TW" sz="5400" dirty="0"/>
              <a:t>Quiz 4 – Q5</a:t>
            </a:r>
            <a:endParaRPr lang="zh-TW" altLang="en-US" sz="5400" dirty="0"/>
          </a:p>
        </p:txBody>
      </p:sp>
      <p:sp>
        <p:nvSpPr>
          <p:cNvPr id="6" name="動作按鈕: 往後或下一項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A64CEF60-5C12-4E3F-BA94-39D4EBB77115}"/>
              </a:ext>
            </a:extLst>
          </p:cNvPr>
          <p:cNvSpPr/>
          <p:nvPr/>
        </p:nvSpPr>
        <p:spPr>
          <a:xfrm>
            <a:off x="8516203" y="6291618"/>
            <a:ext cx="354842" cy="368489"/>
          </a:xfrm>
          <a:prstGeom prst="actionButtonForwardNex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C1BFFB0-AEA1-45B5-A1F3-CD069CAFA6DC}"/>
              </a:ext>
            </a:extLst>
          </p:cNvPr>
          <p:cNvSpPr txBox="1">
            <a:spLocks/>
          </p:cNvSpPr>
          <p:nvPr/>
        </p:nvSpPr>
        <p:spPr bwMode="auto">
          <a:xfrm>
            <a:off x="438835" y="1453269"/>
            <a:ext cx="8266330" cy="4011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Which of the following compounds does </a:t>
            </a:r>
            <a:r>
              <a:rPr kumimoji="1" lang="en-US" altLang="zh-TW" sz="2800" b="1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not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likely show ultraviolet absorption in the 200 to 400 nm range?</a:t>
            </a: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				(B)</a:t>
            </a: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(C) 	  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    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  <a:t>				(D)</a:t>
            </a: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n-cs"/>
              </a:rPr>
            </a:b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3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微軟正黑體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A64AD75-4B07-42D2-954A-10C024BC1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456" y="2319913"/>
            <a:ext cx="1127858" cy="12406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ECE6C6-C617-4585-8EFD-EE196780E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59" y="2352865"/>
            <a:ext cx="1124810" cy="124064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1BB5718-3A0E-4A32-8409-268586198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472" y="3794558"/>
            <a:ext cx="3057409" cy="232277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E64688D-6F6A-4B99-9ABD-A46529CE3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350" y="4135945"/>
            <a:ext cx="2252667" cy="220084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1081787-F203-4013-9321-CEDA6315C18E}"/>
              </a:ext>
            </a:extLst>
          </p:cNvPr>
          <p:cNvSpPr txBox="1"/>
          <p:nvPr/>
        </p:nvSpPr>
        <p:spPr>
          <a:xfrm>
            <a:off x="4654378" y="2251379"/>
            <a:ext cx="628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8D0200-C949-4D0D-AB86-A6E48BFB3B1D}"/>
              </a:ext>
            </a:extLst>
          </p:cNvPr>
          <p:cNvSpPr txBox="1"/>
          <p:nvPr/>
        </p:nvSpPr>
        <p:spPr>
          <a:xfrm>
            <a:off x="6446108" y="765859"/>
            <a:ext cx="1668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Conjugated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764D7D50-89D3-43E9-8078-F48075D3997D}"/>
              </a:ext>
            </a:extLst>
          </p:cNvPr>
          <p:cNvSpPr/>
          <p:nvPr/>
        </p:nvSpPr>
        <p:spPr>
          <a:xfrm>
            <a:off x="1491049" y="2356022"/>
            <a:ext cx="1145059" cy="930875"/>
          </a:xfrm>
          <a:custGeom>
            <a:avLst/>
            <a:gdLst>
              <a:gd name="connsiteX0" fmla="*/ 0 w 1145059"/>
              <a:gd name="connsiteY0" fmla="*/ 930875 h 930875"/>
              <a:gd name="connsiteX1" fmla="*/ 16475 w 1145059"/>
              <a:gd name="connsiteY1" fmla="*/ 280086 h 930875"/>
              <a:gd name="connsiteX2" fmla="*/ 584886 w 1145059"/>
              <a:gd name="connsiteY2" fmla="*/ 0 h 930875"/>
              <a:gd name="connsiteX3" fmla="*/ 1145059 w 1145059"/>
              <a:gd name="connsiteY3" fmla="*/ 296562 h 93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059" h="930875">
                <a:moveTo>
                  <a:pt x="0" y="930875"/>
                </a:moveTo>
                <a:lnTo>
                  <a:pt x="16475" y="280086"/>
                </a:lnTo>
                <a:lnTo>
                  <a:pt x="584886" y="0"/>
                </a:lnTo>
                <a:lnTo>
                  <a:pt x="1145059" y="296562"/>
                </a:lnTo>
              </a:path>
            </a:pathLst>
          </a:custGeom>
          <a:noFill/>
          <a:ln w="127000" cap="rnd">
            <a:solidFill>
              <a:srgbClr val="C00000">
                <a:alpha val="4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8E4CE4BF-CB0C-4B89-80E8-18F79A1C7D2A}"/>
              </a:ext>
            </a:extLst>
          </p:cNvPr>
          <p:cNvSpPr/>
          <p:nvPr/>
        </p:nvSpPr>
        <p:spPr>
          <a:xfrm>
            <a:off x="914400" y="4537817"/>
            <a:ext cx="1034041" cy="1187865"/>
          </a:xfrm>
          <a:custGeom>
            <a:avLst/>
            <a:gdLst>
              <a:gd name="connsiteX0" fmla="*/ 0 w 1034041"/>
              <a:gd name="connsiteY0" fmla="*/ 1187865 h 1187865"/>
              <a:gd name="connsiteX1" fmla="*/ 487110 w 1034041"/>
              <a:gd name="connsiteY1" fmla="*/ 940037 h 1187865"/>
              <a:gd name="connsiteX2" fmla="*/ 487110 w 1034041"/>
              <a:gd name="connsiteY2" fmla="*/ 256374 h 1187865"/>
              <a:gd name="connsiteX3" fmla="*/ 1034041 w 1034041"/>
              <a:gd name="connsiteY3" fmla="*/ 0 h 118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41" h="1187865">
                <a:moveTo>
                  <a:pt x="0" y="1187865"/>
                </a:moveTo>
                <a:lnTo>
                  <a:pt x="487110" y="940037"/>
                </a:lnTo>
                <a:lnTo>
                  <a:pt x="487110" y="256374"/>
                </a:lnTo>
                <a:lnTo>
                  <a:pt x="1034041" y="0"/>
                </a:lnTo>
              </a:path>
            </a:pathLst>
          </a:custGeom>
          <a:noFill/>
          <a:ln w="127000" cap="rnd">
            <a:solidFill>
              <a:srgbClr val="C00000">
                <a:alpha val="4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A0B720E9-F065-461C-BC8B-C61E7B57888A}"/>
              </a:ext>
            </a:extLst>
          </p:cNvPr>
          <p:cNvSpPr/>
          <p:nvPr/>
        </p:nvSpPr>
        <p:spPr>
          <a:xfrm>
            <a:off x="5862415" y="4093436"/>
            <a:ext cx="1128045" cy="1281869"/>
          </a:xfrm>
          <a:custGeom>
            <a:avLst/>
            <a:gdLst>
              <a:gd name="connsiteX0" fmla="*/ 572568 w 1128045"/>
              <a:gd name="connsiteY0" fmla="*/ 0 h 1281869"/>
              <a:gd name="connsiteX1" fmla="*/ 0 w 1128045"/>
              <a:gd name="connsiteY1" fmla="*/ 341831 h 1281869"/>
              <a:gd name="connsiteX2" fmla="*/ 17092 w 1128045"/>
              <a:gd name="connsiteY2" fmla="*/ 982766 h 1281869"/>
              <a:gd name="connsiteX3" fmla="*/ 623843 w 1128045"/>
              <a:gd name="connsiteY3" fmla="*/ 1281869 h 1281869"/>
              <a:gd name="connsiteX4" fmla="*/ 1128045 w 1128045"/>
              <a:gd name="connsiteY4" fmla="*/ 982766 h 1281869"/>
              <a:gd name="connsiteX5" fmla="*/ 1128045 w 1128045"/>
              <a:gd name="connsiteY5" fmla="*/ 324740 h 1281869"/>
              <a:gd name="connsiteX6" fmla="*/ 572568 w 1128045"/>
              <a:gd name="connsiteY6" fmla="*/ 0 h 1281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8045" h="1281869">
                <a:moveTo>
                  <a:pt x="572568" y="0"/>
                </a:moveTo>
                <a:lnTo>
                  <a:pt x="0" y="341831"/>
                </a:lnTo>
                <a:lnTo>
                  <a:pt x="17092" y="982766"/>
                </a:lnTo>
                <a:lnTo>
                  <a:pt x="623843" y="1281869"/>
                </a:lnTo>
                <a:lnTo>
                  <a:pt x="1128045" y="982766"/>
                </a:lnTo>
                <a:lnTo>
                  <a:pt x="1128045" y="324740"/>
                </a:lnTo>
                <a:lnTo>
                  <a:pt x="572568" y="0"/>
                </a:lnTo>
                <a:close/>
              </a:path>
            </a:pathLst>
          </a:custGeom>
          <a:noFill/>
          <a:ln w="127000" cap="rnd">
            <a:solidFill>
              <a:srgbClr val="C00000">
                <a:alpha val="4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D16DF0F8-3976-4E22-A768-59ACED295832}"/>
              </a:ext>
            </a:extLst>
          </p:cNvPr>
          <p:cNvSpPr/>
          <p:nvPr/>
        </p:nvSpPr>
        <p:spPr>
          <a:xfrm>
            <a:off x="6956277" y="4230168"/>
            <a:ext cx="1076770" cy="1034041"/>
          </a:xfrm>
          <a:custGeom>
            <a:avLst/>
            <a:gdLst>
              <a:gd name="connsiteX0" fmla="*/ 25637 w 1076770"/>
              <a:gd name="connsiteY0" fmla="*/ 222191 h 1034041"/>
              <a:gd name="connsiteX1" fmla="*/ 640934 w 1076770"/>
              <a:gd name="connsiteY1" fmla="*/ 0 h 1034041"/>
              <a:gd name="connsiteX2" fmla="*/ 1076770 w 1076770"/>
              <a:gd name="connsiteY2" fmla="*/ 538385 h 1034041"/>
              <a:gd name="connsiteX3" fmla="*/ 666572 w 1076770"/>
              <a:gd name="connsiteY3" fmla="*/ 1034041 h 1034041"/>
              <a:gd name="connsiteX4" fmla="*/ 0 w 1076770"/>
              <a:gd name="connsiteY4" fmla="*/ 837488 h 103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770" h="1034041">
                <a:moveTo>
                  <a:pt x="25637" y="222191"/>
                </a:moveTo>
                <a:lnTo>
                  <a:pt x="640934" y="0"/>
                </a:lnTo>
                <a:lnTo>
                  <a:pt x="1076770" y="538385"/>
                </a:lnTo>
                <a:lnTo>
                  <a:pt x="666572" y="1034041"/>
                </a:lnTo>
                <a:lnTo>
                  <a:pt x="0" y="837488"/>
                </a:lnTo>
              </a:path>
            </a:pathLst>
          </a:custGeom>
          <a:noFill/>
          <a:ln w="127000" cap="rnd">
            <a:solidFill>
              <a:srgbClr val="C00000">
                <a:alpha val="45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98F75F-9546-4AEF-84C2-6A943A655BBF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5D921F2-68EA-4BD4-91A2-478038077D5C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3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/>
      <p:bldP spid="2" grpId="0" animBg="1"/>
      <p:bldP spid="3" grpId="0" animBg="1"/>
      <p:bldP spid="4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0688" y="410632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7 – 3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310163" y="1144602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7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	(B)  			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5B1561-A127-42E8-A575-A1D681CD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34" y="1795465"/>
            <a:ext cx="2523963" cy="19396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31B25EA-3677-4401-9A7D-3354E10D7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30" y="1944665"/>
            <a:ext cx="2523963" cy="233466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E71A25-0879-4708-AE62-8FFA683F9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4" y="4448369"/>
            <a:ext cx="1972532" cy="16103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EEA272-C669-4F0C-A7F3-8E0EB1DD0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01" y="1795465"/>
            <a:ext cx="2853176" cy="18024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14D870D-B448-40B3-A9FB-C26ED3DE1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466" y="3735076"/>
            <a:ext cx="6127011" cy="265808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FD1A8C-4614-4117-8D42-6A2CC563B2E3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1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0688" y="410632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7 – 4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310163" y="1144602"/>
            <a:ext cx="8340126" cy="345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7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6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 compounds most likely gives this infrared spectrum?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  			(B)  			(C)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5B1561-A127-42E8-A575-A1D681CD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0" y="1896091"/>
            <a:ext cx="2523963" cy="19396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E71A25-0879-4708-AE62-8FFA683F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9" y="4448369"/>
            <a:ext cx="1972532" cy="16103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EEA272-C669-4F0C-A7F3-8E0EB1DD0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63" y="2089315"/>
            <a:ext cx="2853176" cy="180243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E07C55D-3E5F-40C5-B2E2-B6A7415EF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128" y="1865213"/>
            <a:ext cx="2812024" cy="19368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54F7E4A-1C4D-41E2-AE44-F5DF23DB9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309" y="3787938"/>
            <a:ext cx="6127011" cy="265808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A6519B-1E98-43E8-AE15-018DF3BEFEB8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2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0688" y="622387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7 – 5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493712" y="1450531"/>
            <a:ext cx="8203638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10.33)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 Cyclopentene		   (B)  1,4-Pentadiene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 1-Pentyne 		   (D)  1,3-Pentadiene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16A3B0AE-6DFF-426A-8990-6DB724D2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50000"/>
          <a:stretch/>
        </p:blipFill>
        <p:spPr bwMode="auto">
          <a:xfrm>
            <a:off x="608050" y="3429000"/>
            <a:ext cx="7728111" cy="246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D62F72A-C0A1-4260-AEBD-E42A51BDD048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44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1A3FD0C-9E6A-43F3-8CE7-09B46C06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6" y="1459111"/>
            <a:ext cx="4115157" cy="25596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CF92409-217A-44B9-B077-F989D24B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" y="3516137"/>
            <a:ext cx="4266440" cy="256032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49563" y="363070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7 – 3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499086" y="1070565"/>
            <a:ext cx="8401204" cy="3511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Match each steroid below with its </a:t>
            </a:r>
            <a:r>
              <a:rPr kumimoji="0" lang="el-GR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λ</a:t>
            </a:r>
            <a:r>
              <a:rPr kumimoji="0" lang="en-US" altLang="zh-TW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max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in its UV-visible spectrum.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(I) 				      (II)</a:t>
            </a: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(III) 			   	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532CD0-BC93-4ABC-AF14-E17FDEFE0B0D}"/>
              </a:ext>
            </a:extLst>
          </p:cNvPr>
          <p:cNvSpPr txBox="1"/>
          <p:nvPr/>
        </p:nvSpPr>
        <p:spPr>
          <a:xfrm>
            <a:off x="3775364" y="5047366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9E686D67-6B7D-488E-9082-6F777E388415}"/>
              </a:ext>
            </a:extLst>
          </p:cNvPr>
          <p:cNvGraphicFramePr>
            <a:graphicFrameLocks noGrp="1"/>
          </p:cNvGraphicFramePr>
          <p:nvPr/>
        </p:nvGraphicFramePr>
        <p:xfrm>
          <a:off x="4203228" y="4034131"/>
          <a:ext cx="4669584" cy="2121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8180">
                  <a:extLst>
                    <a:ext uri="{9D8B030D-6E8A-4147-A177-3AD203B41FA5}">
                      <a16:colId xmlns:a16="http://schemas.microsoft.com/office/drawing/2014/main" val="197966364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1836930418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511041963"/>
                    </a:ext>
                  </a:extLst>
                </a:gridCol>
                <a:gridCol w="1330468">
                  <a:extLst>
                    <a:ext uri="{9D8B030D-6E8A-4147-A177-3AD203B41FA5}">
                      <a16:colId xmlns:a16="http://schemas.microsoft.com/office/drawing/2014/main" val="3229428711"/>
                    </a:ext>
                  </a:extLst>
                </a:gridCol>
              </a:tblGrid>
              <a:tr h="263418">
                <a:tc>
                  <a:txBody>
                    <a:bodyPr/>
                    <a:lstStyle/>
                    <a:p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III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341964960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(A)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46053035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(B)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504675541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(C)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3333273201"/>
                  </a:ext>
                </a:extLst>
              </a:tr>
              <a:tr h="36852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(D)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284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206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dirty="0">
                          <a:latin typeface="+mn-lt"/>
                        </a:rPr>
                        <a:t>241 nm</a:t>
                      </a:r>
                      <a:endParaRPr lang="zh-TW" altLang="en-US" sz="2700" dirty="0">
                        <a:latin typeface="+mn-lt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4063787100"/>
                  </a:ext>
                </a:extLst>
              </a:tr>
            </a:tbl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DB388BE0-11B6-4EC2-AE9A-D7D81686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5" y="1445683"/>
            <a:ext cx="4073549" cy="25603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ED6E8D4-82D7-4365-AE92-410A92C7183C}"/>
              </a:ext>
            </a:extLst>
          </p:cNvPr>
          <p:cNvSpPr txBox="1"/>
          <p:nvPr/>
        </p:nvSpPr>
        <p:spPr>
          <a:xfrm>
            <a:off x="2886624" y="310636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4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59887F-FB32-4FBA-B17C-BD19E6B7A587}"/>
              </a:ext>
            </a:extLst>
          </p:cNvPr>
          <p:cNvSpPr txBox="1"/>
          <p:nvPr/>
        </p:nvSpPr>
        <p:spPr>
          <a:xfrm>
            <a:off x="7239367" y="3106754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3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8078D04-143A-43A2-B93D-A06672A3D31F}"/>
              </a:ext>
            </a:extLst>
          </p:cNvPr>
          <p:cNvSpPr txBox="1"/>
          <p:nvPr/>
        </p:nvSpPr>
        <p:spPr>
          <a:xfrm>
            <a:off x="2531163" y="5491879"/>
            <a:ext cx="145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1 </a:t>
            </a:r>
            <a:r>
              <a:rPr kumimoji="0" lang="el-GR" altLang="zh-TW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→ Ψ</a:t>
            </a:r>
            <a:r>
              <a:rPr kumimoji="0" lang="en-US" altLang="zh-TW" sz="2400" b="0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400" b="0" i="1" u="none" strike="noStrike" kern="1200" cap="none" spc="0" normalizeH="0" baseline="30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新細明體" panose="02020500000000000000" pitchFamily="18" charset="-120"/>
                <a:cs typeface="+mn-cs"/>
              </a:rPr>
              <a:t>*</a:t>
            </a:r>
            <a:endParaRPr kumimoji="0" lang="zh-TW" altLang="en-US" sz="2400" b="0" i="1" u="none" strike="noStrike" kern="1200" cap="none" spc="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D84075A-1437-4FB4-995B-EB0A741118B1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11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4192" y="586992"/>
            <a:ext cx="8229600" cy="881398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b="1" dirty="0"/>
              <a:t>Quiz 7 – 1</a:t>
            </a:r>
            <a:endParaRPr lang="zh-TW" altLang="en-US" sz="4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21513" y="6356350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84F1EE-27DA-491A-92D5-C1314F560F56}" type="slidenum">
              <a:rPr kumimoji="0" lang="en-US" altLang="zh-TW" sz="2400" b="1" i="1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TW" sz="24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459DDA5-736C-4802-A644-F6DBE79F60A3}"/>
              </a:ext>
            </a:extLst>
          </p:cNvPr>
          <p:cNvSpPr txBox="1"/>
          <p:nvPr/>
        </p:nvSpPr>
        <p:spPr>
          <a:xfrm>
            <a:off x="900552" y="1525738"/>
            <a:ext cx="7254625" cy="3475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How many nodes, other than the node coincident with the molecular plane, are present in the LUMO of 1,3,5-hexatriene?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1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(B) 2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3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(D) 4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60E0685-86B6-4E05-B17D-1EB637AF3F42}"/>
              </a:ext>
            </a:extLst>
          </p:cNvPr>
          <p:cNvGrpSpPr/>
          <p:nvPr/>
        </p:nvGrpSpPr>
        <p:grpSpPr>
          <a:xfrm>
            <a:off x="5417516" y="4651020"/>
            <a:ext cx="585788" cy="872722"/>
            <a:chOff x="5505450" y="4686300"/>
            <a:chExt cx="585788" cy="550455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E91913C3-602F-4C6C-8C92-63709D41A313}"/>
                </a:ext>
              </a:extLst>
            </p:cNvPr>
            <p:cNvCxnSpPr/>
            <p:nvPr/>
          </p:nvCxnSpPr>
          <p:spPr>
            <a:xfrm>
              <a:off x="5505450" y="4686300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71616E7C-2A7C-442C-B9ED-175DB26078FE}"/>
                </a:ext>
              </a:extLst>
            </p:cNvPr>
            <p:cNvCxnSpPr/>
            <p:nvPr/>
          </p:nvCxnSpPr>
          <p:spPr>
            <a:xfrm>
              <a:off x="5505450" y="4961528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A283115C-780C-4956-A5C8-8AABFFC5ADD0}"/>
                </a:ext>
              </a:extLst>
            </p:cNvPr>
            <p:cNvCxnSpPr/>
            <p:nvPr/>
          </p:nvCxnSpPr>
          <p:spPr>
            <a:xfrm>
              <a:off x="5505450" y="5236755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F9839D1-96B3-4C87-BA93-9C9116AC0731}"/>
              </a:ext>
            </a:extLst>
          </p:cNvPr>
          <p:cNvGrpSpPr/>
          <p:nvPr/>
        </p:nvGrpSpPr>
        <p:grpSpPr>
          <a:xfrm>
            <a:off x="5417516" y="3088448"/>
            <a:ext cx="585788" cy="872722"/>
            <a:chOff x="5505450" y="3452812"/>
            <a:chExt cx="585788" cy="550455"/>
          </a:xfrm>
        </p:grpSpPr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7648BE96-BF95-4ACD-9918-A87DF1FD14EC}"/>
                </a:ext>
              </a:extLst>
            </p:cNvPr>
            <p:cNvCxnSpPr/>
            <p:nvPr/>
          </p:nvCxnSpPr>
          <p:spPr>
            <a:xfrm>
              <a:off x="5505450" y="3452812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7EB8CBAD-F10B-4FF9-86E6-60C10E14EBDA}"/>
                </a:ext>
              </a:extLst>
            </p:cNvPr>
            <p:cNvCxnSpPr/>
            <p:nvPr/>
          </p:nvCxnSpPr>
          <p:spPr>
            <a:xfrm>
              <a:off x="5505450" y="3728040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32AE5A65-33B2-47A6-A054-B1BC91DA0ADA}"/>
                </a:ext>
              </a:extLst>
            </p:cNvPr>
            <p:cNvCxnSpPr/>
            <p:nvPr/>
          </p:nvCxnSpPr>
          <p:spPr>
            <a:xfrm>
              <a:off x="5505450" y="4003267"/>
              <a:ext cx="58578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9280F95-6C61-46BC-8DBE-1FA4DBB4262B}"/>
                  </a:ext>
                </a:extLst>
              </p:cNvPr>
              <p:cNvSpPr txBox="1"/>
              <p:nvPr/>
            </p:nvSpPr>
            <p:spPr>
              <a:xfrm>
                <a:off x="6033579" y="5230342"/>
                <a:ext cx="594458" cy="508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0" lang="el-GR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9280F95-6C61-46BC-8DBE-1FA4DBB4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579" y="5230342"/>
                <a:ext cx="594458" cy="508473"/>
              </a:xfrm>
              <a:prstGeom prst="rect">
                <a:avLst/>
              </a:prstGeom>
              <a:blipFill>
                <a:blip r:embed="rId2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5B96A0-C75B-4BA4-AB35-080C3B106B90}"/>
                  </a:ext>
                </a:extLst>
              </p:cNvPr>
              <p:cNvSpPr txBox="1"/>
              <p:nvPr/>
            </p:nvSpPr>
            <p:spPr>
              <a:xfrm>
                <a:off x="6033579" y="4769089"/>
                <a:ext cx="594458" cy="508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0" lang="el-GR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2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5B96A0-C75B-4BA4-AB35-080C3B10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579" y="4769089"/>
                <a:ext cx="594458" cy="508473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A56A534-1381-45C3-BF1E-5B1669891C7C}"/>
                  </a:ext>
                </a:extLst>
              </p:cNvPr>
              <p:cNvSpPr txBox="1"/>
              <p:nvPr/>
            </p:nvSpPr>
            <p:spPr>
              <a:xfrm>
                <a:off x="6033579" y="4307837"/>
                <a:ext cx="594458" cy="508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0" lang="el-GR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3</m:t>
                          </m:r>
                        </m:sub>
                        <m:sup/>
                      </m:sSubSup>
                    </m:oMath>
                  </m:oMathPara>
                </a14:m>
                <a:endParaRPr kumimoji="0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A56A534-1381-45C3-BF1E-5B166989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579" y="4307837"/>
                <a:ext cx="594458" cy="508473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E0D1BDD-1BB5-45B7-99CF-387AFDB81C9F}"/>
                  </a:ext>
                </a:extLst>
              </p:cNvPr>
              <p:cNvSpPr txBox="1"/>
              <p:nvPr/>
            </p:nvSpPr>
            <p:spPr>
              <a:xfrm>
                <a:off x="6040793" y="3200883"/>
                <a:ext cx="805477" cy="620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kumimoji="0" lang="el-GR" altLang="zh-TW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kumimoji="0" lang="el-GR" altLang="zh-TW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omic Sans MS" panose="030F0702030302020204" pitchFamily="66" charset="0"/>
                                  <a:ea typeface="ＭＳ Ｐゴシック" panose="020B0600070205080204" pitchFamily="34" charset="-128"/>
                                  <a:cs typeface="+mn-cs"/>
                                </a:rPr>
                                <m:t>ψ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kumimoji="0" lang="en-US" altLang="zh-TW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omic Sans MS" panose="030F0702030302020204" pitchFamily="66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5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kumimoji="0" lang="en-US" altLang="zh-TW" sz="20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omic Sans MS" panose="030F0702030302020204" pitchFamily="66" charset="0"/>
                                  <a:ea typeface="新細明體" panose="02020500000000000000" pitchFamily="18" charset="-120"/>
                                  <a:cs typeface="+mn-cs"/>
                                </a:rPr>
                                <m:t> ∗</m:t>
                              </m:r>
                            </m:sup>
                          </m:sSubSup>
                        </m:e>
                        <m:sub/>
                        <m:sup/>
                      </m:sSubSup>
                    </m:oMath>
                  </m:oMathPara>
                </a14:m>
                <a:endParaRPr kumimoji="0" lang="zh-TW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E0D1BDD-1BB5-45B7-99CF-387AFDB81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793" y="3200883"/>
                <a:ext cx="805477" cy="6202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722D5D6-17A1-4A27-B427-2F3BB4B04DDF}"/>
                  </a:ext>
                </a:extLst>
              </p:cNvPr>
              <p:cNvSpPr txBox="1"/>
              <p:nvPr/>
            </p:nvSpPr>
            <p:spPr>
              <a:xfrm>
                <a:off x="6035183" y="2856365"/>
                <a:ext cx="623312" cy="492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0" lang="el-GR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新細明體" panose="02020500000000000000" pitchFamily="18" charset="-120"/>
                              <a:cs typeface="+mn-cs"/>
                            </a:rPr>
                            <m:t>6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新細明體" panose="02020500000000000000" pitchFamily="18" charset="-120"/>
                              <a:cs typeface="+mn-cs"/>
                            </a:rPr>
                            <m:t> ∗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722D5D6-17A1-4A27-B427-2F3BB4B0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183" y="2856365"/>
                <a:ext cx="623312" cy="492122"/>
              </a:xfrm>
              <a:prstGeom prst="rect">
                <a:avLst/>
              </a:prstGeom>
              <a:blipFill>
                <a:blip r:embed="rId6"/>
                <a:stretch>
                  <a:fillRect b="-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010A6C-D0BE-40E3-9FE0-214F6771BE44}"/>
              </a:ext>
            </a:extLst>
          </p:cNvPr>
          <p:cNvSpPr txBox="1"/>
          <p:nvPr/>
        </p:nvSpPr>
        <p:spPr>
          <a:xfrm>
            <a:off x="6499689" y="5331010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C57522-0B16-436E-8E98-9CB654EC294A}"/>
              </a:ext>
            </a:extLst>
          </p:cNvPr>
          <p:cNvSpPr txBox="1"/>
          <p:nvPr/>
        </p:nvSpPr>
        <p:spPr>
          <a:xfrm>
            <a:off x="6499689" y="4910055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FA411FA-7953-4B7B-BC32-8D1C4209DC89}"/>
              </a:ext>
            </a:extLst>
          </p:cNvPr>
          <p:cNvSpPr txBox="1"/>
          <p:nvPr/>
        </p:nvSpPr>
        <p:spPr>
          <a:xfrm>
            <a:off x="6499689" y="4403065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2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F4C04F5-D3D9-469A-9746-DCB2013F4C96}"/>
              </a:ext>
            </a:extLst>
          </p:cNvPr>
          <p:cNvSpPr txBox="1"/>
          <p:nvPr/>
        </p:nvSpPr>
        <p:spPr>
          <a:xfrm>
            <a:off x="6499689" y="3795421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3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0FDE672-1EE5-4416-B63A-5CB64C52244B}"/>
              </a:ext>
            </a:extLst>
          </p:cNvPr>
          <p:cNvSpPr txBox="1"/>
          <p:nvPr/>
        </p:nvSpPr>
        <p:spPr>
          <a:xfrm>
            <a:off x="6499689" y="3374827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4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E30BA5-A253-4750-9D25-C03D6CCD6868}"/>
              </a:ext>
            </a:extLst>
          </p:cNvPr>
          <p:cNvSpPr txBox="1"/>
          <p:nvPr/>
        </p:nvSpPr>
        <p:spPr>
          <a:xfrm>
            <a:off x="6499689" y="2910729"/>
            <a:ext cx="886243" cy="44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5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4F9693-3B8A-4050-B764-60A83B2AF284}"/>
              </a:ext>
            </a:extLst>
          </p:cNvPr>
          <p:cNvSpPr txBox="1"/>
          <p:nvPr/>
        </p:nvSpPr>
        <p:spPr>
          <a:xfrm rot="18171191">
            <a:off x="7036527" y="3698368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Node #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EED249D3-8D2D-4A8B-B11B-57B949D74503}"/>
              </a:ext>
            </a:extLst>
          </p:cNvPr>
          <p:cNvGrpSpPr/>
          <p:nvPr/>
        </p:nvGrpSpPr>
        <p:grpSpPr>
          <a:xfrm>
            <a:off x="5581347" y="5313714"/>
            <a:ext cx="198120" cy="396000"/>
            <a:chOff x="4681197" y="5571924"/>
            <a:chExt cx="198120" cy="396000"/>
          </a:xfrm>
        </p:grpSpPr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D8D46287-A2C6-4018-B85A-3A97553DFEF3}"/>
                </a:ext>
              </a:extLst>
            </p:cNvPr>
            <p:cNvCxnSpPr/>
            <p:nvPr/>
          </p:nvCxnSpPr>
          <p:spPr>
            <a:xfrm flipH="1" flipV="1">
              <a:off x="468119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45A8FC0A-F941-4E10-9C79-B9D6E9BFD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931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667188C1-E0A7-4DBC-BAAB-79C42F93E0F3}"/>
              </a:ext>
            </a:extLst>
          </p:cNvPr>
          <p:cNvGrpSpPr/>
          <p:nvPr/>
        </p:nvGrpSpPr>
        <p:grpSpPr>
          <a:xfrm>
            <a:off x="5580158" y="4881562"/>
            <a:ext cx="198120" cy="396000"/>
            <a:chOff x="4681197" y="5571924"/>
            <a:chExt cx="198120" cy="396000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D08F5B9-57A5-4ADE-984A-95848F971916}"/>
                </a:ext>
              </a:extLst>
            </p:cNvPr>
            <p:cNvCxnSpPr/>
            <p:nvPr/>
          </p:nvCxnSpPr>
          <p:spPr>
            <a:xfrm flipH="1" flipV="1">
              <a:off x="468119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DFBFEE9C-6B84-4DD9-A9D7-7F5963186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931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F25BCDC-91DD-4B05-A4E2-3B8F3798CADC}"/>
              </a:ext>
            </a:extLst>
          </p:cNvPr>
          <p:cNvGrpSpPr/>
          <p:nvPr/>
        </p:nvGrpSpPr>
        <p:grpSpPr>
          <a:xfrm>
            <a:off x="5578969" y="4449410"/>
            <a:ext cx="198120" cy="396000"/>
            <a:chOff x="4681197" y="5571924"/>
            <a:chExt cx="198120" cy="396000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BA05258-E99A-40EE-9602-8A4B893F79E1}"/>
                </a:ext>
              </a:extLst>
            </p:cNvPr>
            <p:cNvCxnSpPr/>
            <p:nvPr/>
          </p:nvCxnSpPr>
          <p:spPr>
            <a:xfrm flipH="1" flipV="1">
              <a:off x="468119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9C3760F-62D7-4B3A-80E0-A90C421CC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9317" y="5571924"/>
              <a:ext cx="0" cy="39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8C4B024-E2A0-45A1-AAED-71198DDD9B5A}"/>
              </a:ext>
            </a:extLst>
          </p:cNvPr>
          <p:cNvSpPr txBox="1"/>
          <p:nvPr/>
        </p:nvSpPr>
        <p:spPr>
          <a:xfrm>
            <a:off x="4527865" y="4361932"/>
            <a:ext cx="747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HO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0BA85E7-676F-4DE3-869E-7516B7D6F4EF}"/>
              </a:ext>
            </a:extLst>
          </p:cNvPr>
          <p:cNvSpPr txBox="1"/>
          <p:nvPr/>
        </p:nvSpPr>
        <p:spPr>
          <a:xfrm>
            <a:off x="4570654" y="3689642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LU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EBEFC10-ADE0-4366-B881-6D3D363C8768}"/>
              </a:ext>
            </a:extLst>
          </p:cNvPr>
          <p:cNvSpPr txBox="1"/>
          <p:nvPr/>
        </p:nvSpPr>
        <p:spPr>
          <a:xfrm>
            <a:off x="404192" y="3652599"/>
            <a:ext cx="788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2" name="動作按鈕: 往後或下一項 4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3B65F35-7425-4CCD-9E88-429CC704E44F}"/>
              </a:ext>
            </a:extLst>
          </p:cNvPr>
          <p:cNvSpPr/>
          <p:nvPr/>
        </p:nvSpPr>
        <p:spPr>
          <a:xfrm>
            <a:off x="8196470" y="5529131"/>
            <a:ext cx="543338" cy="47148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EFC2EC9-D7AF-458E-B63E-B0CB5D67F581}"/>
                  </a:ext>
                </a:extLst>
              </p:cNvPr>
              <p:cNvSpPr txBox="1"/>
              <p:nvPr/>
            </p:nvSpPr>
            <p:spPr>
              <a:xfrm>
                <a:off x="6049315" y="3707914"/>
                <a:ext cx="623312" cy="492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l-GR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0" lang="el-GR" altLang="zh-TW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ＭＳ Ｐゴシック" panose="020B0600070205080204" pitchFamily="34" charset="-128"/>
                              <a:cs typeface="+mn-cs"/>
                            </a:rPr>
                            <m:t>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新細明體" panose="02020500000000000000" pitchFamily="18" charset="-120"/>
                              <a:cs typeface="+mn-cs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0" lang="en-US" altLang="zh-TW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omic Sans MS" panose="030F0702030302020204" pitchFamily="66" charset="0"/>
                              <a:ea typeface="新細明體" panose="02020500000000000000" pitchFamily="18" charset="-120"/>
                              <a:cs typeface="+mn-cs"/>
                            </a:rPr>
                            <m:t> ∗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702030302020204" pitchFamily="66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AEFC2EC9-D7AF-458E-B63E-B0CB5D67F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315" y="3707914"/>
                <a:ext cx="623312" cy="492122"/>
              </a:xfrm>
              <a:prstGeom prst="rect">
                <a:avLst/>
              </a:prstGeom>
              <a:blipFill>
                <a:blip r:embed="rId7"/>
                <a:stretch>
                  <a:fillRect b="-86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0D20CB20-F1E3-487A-91BB-8ECE058F090A}"/>
              </a:ext>
            </a:extLst>
          </p:cNvPr>
          <p:cNvSpPr txBox="1"/>
          <p:nvPr/>
        </p:nvSpPr>
        <p:spPr>
          <a:xfrm>
            <a:off x="-282" y="6334780"/>
            <a:ext cx="104609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6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6" grpId="0"/>
      <p:bldP spid="17" grpId="0"/>
      <p:bldP spid="19" grpId="0"/>
      <p:bldP spid="20" grpId="0"/>
      <p:bldP spid="22" grpId="0"/>
      <p:bldP spid="23" grpId="0"/>
      <p:bldP spid="24" grpId="0"/>
      <p:bldP spid="26" grpId="0"/>
      <p:bldP spid="27" grpId="0"/>
      <p:bldP spid="28" grpId="0"/>
      <p:bldP spid="15" grpId="0"/>
      <p:bldP spid="39" grpId="0"/>
      <p:bldP spid="40" grpId="0"/>
      <p:bldP spid="41" grpId="0"/>
      <p:bldP spid="4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rot="5400000">
            <a:off x="4486533" y="-4206891"/>
            <a:ext cx="207167" cy="8842720"/>
          </a:xfrm>
          <a:prstGeom prst="triangle">
            <a:avLst>
              <a:gd name="adj" fmla="val 38462"/>
            </a:avLst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457200" y="517525"/>
            <a:ext cx="8229600" cy="1143000"/>
          </a:xfrm>
        </p:spPr>
        <p:txBody>
          <a:bodyPr/>
          <a:lstStyle/>
          <a:p>
            <a:pPr algn="ctr"/>
            <a:r>
              <a:rPr kumimoji="0" lang="en-US" altLang="zh-TW" sz="5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</a:rPr>
              <a:t>Quiz – UV &amp; IR - 5</a:t>
            </a:r>
            <a:endParaRPr lang="zh-TW" altLang="en-US" sz="5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B9EFC0-F185-4E64-A466-16530C63C437}"/>
              </a:ext>
            </a:extLst>
          </p:cNvPr>
          <p:cNvSpPr txBox="1"/>
          <p:nvPr/>
        </p:nvSpPr>
        <p:spPr>
          <a:xfrm>
            <a:off x="514635" y="1551115"/>
            <a:ext cx="8609487" cy="1886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Which of the following C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</a:t>
            </a:r>
            <a:r>
              <a:rPr kumimoji="0" lang="en-US" altLang="zh-TW" sz="30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</a:t>
            </a: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compounds most likely gives this infrared spectrum? (Problem 10.49; 10.33)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(A)  2-Pentyne	   (B)  1,4-Pentadiene</a:t>
            </a:r>
          </a:p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(C)  1-Pentyne 	   (D)  1,3-Pentadiene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33DA8E-66A8-4DD6-8099-01C44BFFC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6" y="3349621"/>
            <a:ext cx="6974125" cy="3024774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460E131-C2F3-4EDD-8C57-F543C9D6B4AF}"/>
              </a:ext>
            </a:extLst>
          </p:cNvPr>
          <p:cNvGrpSpPr/>
          <p:nvPr/>
        </p:nvGrpSpPr>
        <p:grpSpPr>
          <a:xfrm>
            <a:off x="3081528" y="3685032"/>
            <a:ext cx="1819656" cy="1764792"/>
            <a:chOff x="4812801" y="4431945"/>
            <a:chExt cx="1815179" cy="1205320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8C6C5B72-095E-4E7E-8441-5B198964D1B1}"/>
                </a:ext>
              </a:extLst>
            </p:cNvPr>
            <p:cNvCxnSpPr/>
            <p:nvPr/>
          </p:nvCxnSpPr>
          <p:spPr>
            <a:xfrm flipV="1">
              <a:off x="6627980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C0DAA69-08F6-4D3A-AA72-6610753DFEA5}"/>
                </a:ext>
              </a:extLst>
            </p:cNvPr>
            <p:cNvCxnSpPr/>
            <p:nvPr/>
          </p:nvCxnSpPr>
          <p:spPr>
            <a:xfrm flipV="1">
              <a:off x="4812801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B48E9A66-B6B6-41B5-9C78-B192295B39EC}"/>
                </a:ext>
              </a:extLst>
            </p:cNvPr>
            <p:cNvCxnSpPr/>
            <p:nvPr/>
          </p:nvCxnSpPr>
          <p:spPr>
            <a:xfrm flipV="1">
              <a:off x="5828023" y="4431945"/>
              <a:ext cx="0" cy="120532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dash"/>
              <a:miter lim="800000"/>
            </a:ln>
            <a:effectLst/>
          </p:spPr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16E37B-BC0C-416B-A8A5-0B4B16357F8D}"/>
              </a:ext>
            </a:extLst>
          </p:cNvPr>
          <p:cNvSpPr txBox="1"/>
          <p:nvPr/>
        </p:nvSpPr>
        <p:spPr>
          <a:xfrm>
            <a:off x="3126258" y="4212025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C≡C?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7316E2A-A2BA-4251-9D1F-45D384A73E7F}"/>
              </a:ext>
            </a:extLst>
          </p:cNvPr>
          <p:cNvSpPr txBox="1"/>
          <p:nvPr/>
        </p:nvSpPr>
        <p:spPr>
          <a:xfrm>
            <a:off x="1894701" y="4916360"/>
            <a:ext cx="105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≡C-H?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CFF43EF-5AFE-42F6-821D-69851128BB70}"/>
              </a:ext>
            </a:extLst>
          </p:cNvPr>
          <p:cNvSpPr txBox="1"/>
          <p:nvPr/>
        </p:nvSpPr>
        <p:spPr>
          <a:xfrm>
            <a:off x="4044778" y="4080219"/>
            <a:ext cx="1054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No </a:t>
            </a:r>
            <a:b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</a:b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panose="020B0600070205080204" pitchFamily="34" charset="-128"/>
                <a:cs typeface="+mn-cs"/>
              </a:rPr>
              <a:t>double bonds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D79FE3-C874-4CF5-9D3C-376F81E8A4E0}"/>
              </a:ext>
            </a:extLst>
          </p:cNvPr>
          <p:cNvSpPr txBox="1"/>
          <p:nvPr/>
        </p:nvSpPr>
        <p:spPr>
          <a:xfrm>
            <a:off x="209305" y="286097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  <a:sym typeface="Wingdings" panose="05000000000000000000" pitchFamily="2" charset="2"/>
              </a:rPr>
              <a:t>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5D6480-59C0-49B0-B1A7-CCCC1C8D4552}"/>
              </a:ext>
            </a:extLst>
          </p:cNvPr>
          <p:cNvSpPr txBox="1"/>
          <p:nvPr/>
        </p:nvSpPr>
        <p:spPr>
          <a:xfrm>
            <a:off x="54771" y="629161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327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3632F-9C94-4A63-8A31-6A7EC0AD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2591"/>
            <a:ext cx="78867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latin typeface="+mn-lt"/>
              </a:rPr>
              <a:t>The absorption of infrared quanta causes vibration of covalent bonds 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25410-5B17-4270-B9B7-F6A9477F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5122"/>
            <a:ext cx="7886700" cy="1495425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TW" dirty="0"/>
              <a:t>Upon absorption of the infrared radiation of a specific frequency, molecules </a:t>
            </a:r>
            <a:r>
              <a:rPr lang="en-US" altLang="zh-TW" dirty="0">
                <a:solidFill>
                  <a:srgbClr val="C00000"/>
                </a:solidFill>
              </a:rPr>
              <a:t>stretch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C00000"/>
                </a:solidFill>
              </a:rPr>
              <a:t>bend</a:t>
            </a:r>
            <a:r>
              <a:rPr lang="en-US" altLang="zh-TW" dirty="0"/>
              <a:t> if the frequency of the radiation matches the frequency of the </a:t>
            </a:r>
            <a:r>
              <a:rPr lang="en-US" altLang="zh-TW" dirty="0">
                <a:solidFill>
                  <a:srgbClr val="C00000"/>
                </a:solidFill>
              </a:rPr>
              <a:t>vibration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389B67-D396-44A8-B96A-4B3ED5DC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7653D-20B0-4205-9C75-C5EE243781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2543"/>
          <a:stretch/>
        </p:blipFill>
        <p:spPr>
          <a:xfrm>
            <a:off x="513176" y="3106406"/>
            <a:ext cx="8002174" cy="18677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69ED01-C388-4AB5-879D-0A4347E6388A}"/>
              </a:ext>
            </a:extLst>
          </p:cNvPr>
          <p:cNvSpPr txBox="1"/>
          <p:nvPr/>
        </p:nvSpPr>
        <p:spPr>
          <a:xfrm>
            <a:off x="965916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Symmetric stretching</a:t>
            </a:r>
            <a:endParaRPr lang="zh-TW" altLang="en-US" sz="2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BD7526-A103-4E89-A332-10B37B9EE808}"/>
              </a:ext>
            </a:extLst>
          </p:cNvPr>
          <p:cNvSpPr txBox="1"/>
          <p:nvPr/>
        </p:nvSpPr>
        <p:spPr>
          <a:xfrm>
            <a:off x="2833351" y="4984121"/>
            <a:ext cx="1865019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Antisymmetric stretching</a:t>
            </a:r>
            <a:endParaRPr lang="zh-TW" altLang="en-US" sz="2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EF7075-A99B-4516-82C7-24B79A8EA144}"/>
              </a:ext>
            </a:extLst>
          </p:cNvPr>
          <p:cNvSpPr txBox="1"/>
          <p:nvPr/>
        </p:nvSpPr>
        <p:spPr>
          <a:xfrm>
            <a:off x="4893971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In-plane</a:t>
            </a:r>
            <a:br>
              <a:rPr lang="en-US" altLang="zh-TW" sz="2200" dirty="0"/>
            </a:br>
            <a:r>
              <a:rPr lang="en-US" altLang="zh-TW" sz="2200" dirty="0"/>
              <a:t>bending</a:t>
            </a:r>
            <a:endParaRPr lang="zh-TW" altLang="en-US" sz="2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D4CADE-28BF-4F82-A614-10BF4D9293BC}"/>
              </a:ext>
            </a:extLst>
          </p:cNvPr>
          <p:cNvSpPr txBox="1"/>
          <p:nvPr/>
        </p:nvSpPr>
        <p:spPr>
          <a:xfrm>
            <a:off x="6825801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Out-of-plane</a:t>
            </a:r>
            <a:br>
              <a:rPr lang="en-US" altLang="zh-TW" sz="2200" dirty="0"/>
            </a:br>
            <a:r>
              <a:rPr lang="en-US" altLang="zh-TW" sz="2200" dirty="0"/>
              <a:t>bending</a:t>
            </a:r>
            <a:endParaRPr lang="zh-TW" altLang="en-US" sz="2200" dirty="0"/>
          </a:p>
        </p:txBody>
      </p:sp>
      <p:pic>
        <p:nvPicPr>
          <p:cNvPr id="10" name="asymmetric stretching">
            <a:hlinkClick r:id="" action="ppaction://media"/>
            <a:extLst>
              <a:ext uri="{FF2B5EF4-FFF2-40B4-BE49-F238E27FC236}">
                <a16:creationId xmlns:a16="http://schemas.microsoft.com/office/drawing/2014/main" id="{92291EF4-BD68-404B-844C-9E626146F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3990" r="16049"/>
          <a:stretch/>
        </p:blipFill>
        <p:spPr>
          <a:xfrm>
            <a:off x="2865703" y="3283180"/>
            <a:ext cx="1800313" cy="1495425"/>
          </a:xfrm>
          <a:prstGeom prst="rect">
            <a:avLst/>
          </a:prstGeom>
        </p:spPr>
      </p:pic>
      <p:pic>
        <p:nvPicPr>
          <p:cNvPr id="11" name="symmetric stretching">
            <a:hlinkClick r:id="" action="ppaction://media"/>
            <a:extLst>
              <a:ext uri="{FF2B5EF4-FFF2-40B4-BE49-F238E27FC236}">
                <a16:creationId xmlns:a16="http://schemas.microsoft.com/office/drawing/2014/main" id="{8A30F432-9F5A-4140-BBC5-2634CC092B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1"/>
          <a:srcRect l="10085" r="10620"/>
          <a:stretch/>
        </p:blipFill>
        <p:spPr>
          <a:xfrm>
            <a:off x="774290" y="3309226"/>
            <a:ext cx="2059061" cy="1508971"/>
          </a:xfrm>
          <a:prstGeom prst="rect">
            <a:avLst/>
          </a:prstGeom>
        </p:spPr>
      </p:pic>
      <p:pic>
        <p:nvPicPr>
          <p:cNvPr id="12" name="bending">
            <a:hlinkClick r:id="" action="ppaction://media"/>
            <a:extLst>
              <a:ext uri="{FF2B5EF4-FFF2-40B4-BE49-F238E27FC236}">
                <a16:creationId xmlns:a16="http://schemas.microsoft.com/office/drawing/2014/main" id="{C79F0DD9-3FE4-41C4-B301-3F71E04BE59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2"/>
          <a:srcRect l="19859" t="7206" r="25666" b="12686"/>
          <a:stretch/>
        </p:blipFill>
        <p:spPr>
          <a:xfrm>
            <a:off x="4588044" y="3101770"/>
            <a:ext cx="2059061" cy="175961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02A6E7-920F-4CE6-A597-96A1D5CE0320}"/>
              </a:ext>
            </a:extLst>
          </p:cNvPr>
          <p:cNvSpPr txBox="1"/>
          <p:nvPr/>
        </p:nvSpPr>
        <p:spPr>
          <a:xfrm>
            <a:off x="754766" y="5776469"/>
            <a:ext cx="766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How do we interpret the IR spectra?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8A22EEA-5097-4B03-89DE-15410729382D}"/>
              </a:ext>
            </a:extLst>
          </p:cNvPr>
          <p:cNvCxnSpPr>
            <a:cxnSpLocks/>
          </p:cNvCxnSpPr>
          <p:nvPr/>
        </p:nvCxnSpPr>
        <p:spPr>
          <a:xfrm>
            <a:off x="2522135" y="1602241"/>
            <a:ext cx="173736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EFB018D-08A7-48D2-A6D3-BDFCCD4C152D}"/>
              </a:ext>
            </a:extLst>
          </p:cNvPr>
          <p:cNvCxnSpPr>
            <a:cxnSpLocks/>
          </p:cNvCxnSpPr>
          <p:nvPr/>
        </p:nvCxnSpPr>
        <p:spPr>
          <a:xfrm>
            <a:off x="5088441" y="1602241"/>
            <a:ext cx="301752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963B28E-4758-4905-B1D1-7AEDA1300E29}"/>
              </a:ext>
            </a:extLst>
          </p:cNvPr>
          <p:cNvCxnSpPr>
            <a:cxnSpLocks/>
          </p:cNvCxnSpPr>
          <p:nvPr/>
        </p:nvCxnSpPr>
        <p:spPr>
          <a:xfrm>
            <a:off x="4666016" y="2778769"/>
            <a:ext cx="109728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5CA0656-5D1E-4459-B457-0C0731A9BB65}"/>
              </a:ext>
            </a:extLst>
          </p:cNvPr>
          <p:cNvCxnSpPr>
            <a:cxnSpLocks/>
          </p:cNvCxnSpPr>
          <p:nvPr/>
        </p:nvCxnSpPr>
        <p:spPr>
          <a:xfrm>
            <a:off x="5088441" y="2437393"/>
            <a:ext cx="91440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1DDFE73-0591-44FF-B76C-E80C78F3CE31}"/>
              </a:ext>
            </a:extLst>
          </p:cNvPr>
          <p:cNvCxnSpPr>
            <a:cxnSpLocks/>
          </p:cNvCxnSpPr>
          <p:nvPr/>
        </p:nvCxnSpPr>
        <p:spPr>
          <a:xfrm>
            <a:off x="6506255" y="2439434"/>
            <a:ext cx="73152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3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66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1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7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8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C1EEB-AE6F-4F33-B727-51996A1C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8" y="869470"/>
            <a:ext cx="7886700" cy="85836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Interpret infrared spectra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Picture 1" descr="10p331_f12.jpg">
            <a:extLst>
              <a:ext uri="{FF2B5EF4-FFF2-40B4-BE49-F238E27FC236}">
                <a16:creationId xmlns:a16="http://schemas.microsoft.com/office/drawing/2014/main" id="{6BCACD0D-2B98-469A-B63C-7A86BBD77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b="22362"/>
          <a:stretch/>
        </p:blipFill>
        <p:spPr bwMode="auto">
          <a:xfrm>
            <a:off x="1103329" y="3036314"/>
            <a:ext cx="7605758" cy="165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18273C-52CB-46E7-872B-6BE1DCFE3D78}"/>
              </a:ext>
            </a:extLst>
          </p:cNvPr>
          <p:cNvSpPr txBox="1"/>
          <p:nvPr/>
        </p:nvSpPr>
        <p:spPr>
          <a:xfrm>
            <a:off x="835466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4000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4590E8-B071-4DAA-B22A-E5653169AFC5}"/>
              </a:ext>
            </a:extLst>
          </p:cNvPr>
          <p:cNvSpPr txBox="1"/>
          <p:nvPr/>
        </p:nvSpPr>
        <p:spPr>
          <a:xfrm>
            <a:off x="1514835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3500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4F1E53-9327-4B14-B60D-4E1236D78579}"/>
              </a:ext>
            </a:extLst>
          </p:cNvPr>
          <p:cNvSpPr txBox="1"/>
          <p:nvPr/>
        </p:nvSpPr>
        <p:spPr>
          <a:xfrm>
            <a:off x="2900221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2500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6D29DB-D428-47CD-8D63-408831F3EEA3}"/>
              </a:ext>
            </a:extLst>
          </p:cNvPr>
          <p:cNvSpPr txBox="1"/>
          <p:nvPr/>
        </p:nvSpPr>
        <p:spPr>
          <a:xfrm>
            <a:off x="2194204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3000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F8D3E5-2260-4279-BB11-65FA12D01220}"/>
              </a:ext>
            </a:extLst>
          </p:cNvPr>
          <p:cNvSpPr txBox="1"/>
          <p:nvPr/>
        </p:nvSpPr>
        <p:spPr>
          <a:xfrm>
            <a:off x="3724360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2000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8A0262-5151-4EFA-9A00-736CE3B4C04F}"/>
              </a:ext>
            </a:extLst>
          </p:cNvPr>
          <p:cNvSpPr txBox="1"/>
          <p:nvPr/>
        </p:nvSpPr>
        <p:spPr>
          <a:xfrm>
            <a:off x="5849164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1000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7645AA-B645-4BE4-8D0B-0985739BA0CF}"/>
              </a:ext>
            </a:extLst>
          </p:cNvPr>
          <p:cNvSpPr txBox="1"/>
          <p:nvPr/>
        </p:nvSpPr>
        <p:spPr>
          <a:xfrm>
            <a:off x="8171644" y="4643377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500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F60BB9-4788-4F02-86F5-144FCC42DB3B}"/>
              </a:ext>
            </a:extLst>
          </p:cNvPr>
          <p:cNvSpPr txBox="1"/>
          <p:nvPr/>
        </p:nvSpPr>
        <p:spPr>
          <a:xfrm>
            <a:off x="4812410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1500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54DB17-2759-4CE6-B536-10FC89E1F0B1}"/>
              </a:ext>
            </a:extLst>
          </p:cNvPr>
          <p:cNvSpPr txBox="1"/>
          <p:nvPr/>
        </p:nvSpPr>
        <p:spPr>
          <a:xfrm rot="16200000">
            <a:off x="-632447" y="3815321"/>
            <a:ext cx="20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i="1" dirty="0"/>
              <a:t>Transmittance (%)</a:t>
            </a:r>
            <a:endParaRPr lang="zh-TW" altLang="en-US" sz="2000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B4F577A-394F-4720-9E1A-0484B9E85E24}"/>
              </a:ext>
            </a:extLst>
          </p:cNvPr>
          <p:cNvSpPr txBox="1"/>
          <p:nvPr/>
        </p:nvSpPr>
        <p:spPr>
          <a:xfrm>
            <a:off x="567604" y="299919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5ED8BE-D3C9-40BC-A8B0-51B6793FF2CF}"/>
              </a:ext>
            </a:extLst>
          </p:cNvPr>
          <p:cNvSpPr txBox="1"/>
          <p:nvPr/>
        </p:nvSpPr>
        <p:spPr>
          <a:xfrm>
            <a:off x="684624" y="32808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80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D7AF44-FB34-4A88-AC10-3D9539A9853D}"/>
              </a:ext>
            </a:extLst>
          </p:cNvPr>
          <p:cNvSpPr txBox="1"/>
          <p:nvPr/>
        </p:nvSpPr>
        <p:spPr>
          <a:xfrm>
            <a:off x="684624" y="35624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60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198C38-24DE-4497-84AB-F307EEE0C52B}"/>
              </a:ext>
            </a:extLst>
          </p:cNvPr>
          <p:cNvSpPr txBox="1"/>
          <p:nvPr/>
        </p:nvSpPr>
        <p:spPr>
          <a:xfrm>
            <a:off x="684624" y="38440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08FA1A-CD19-40F7-9C82-96C1215B2C15}"/>
              </a:ext>
            </a:extLst>
          </p:cNvPr>
          <p:cNvSpPr txBox="1"/>
          <p:nvPr/>
        </p:nvSpPr>
        <p:spPr>
          <a:xfrm>
            <a:off x="684624" y="41256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90A708-EDEE-4963-9D84-7DF5736CE0AF}"/>
              </a:ext>
            </a:extLst>
          </p:cNvPr>
          <p:cNvSpPr txBox="1"/>
          <p:nvPr/>
        </p:nvSpPr>
        <p:spPr>
          <a:xfrm>
            <a:off x="801643" y="440725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DB3C0-E30F-4C07-9E5E-D9DFBEF09177}"/>
              </a:ext>
            </a:extLst>
          </p:cNvPr>
          <p:cNvSpPr txBox="1"/>
          <p:nvPr/>
        </p:nvSpPr>
        <p:spPr>
          <a:xfrm>
            <a:off x="3277548" y="4992678"/>
            <a:ext cx="2706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Wavenumber (</a:t>
            </a:r>
            <a:r>
              <a:rPr lang="en-US" altLang="zh-TW" sz="2200" i="1" dirty="0"/>
              <a:t>ṽ</a:t>
            </a:r>
            <a:r>
              <a:rPr lang="en-US" altLang="zh-TW" sz="2200" dirty="0"/>
              <a:t>; cm</a:t>
            </a:r>
            <a:r>
              <a:rPr lang="en-US" altLang="zh-TW" sz="2200" baseline="30000" dirty="0"/>
              <a:t>-1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795DA1-7805-4E4A-AE89-3271AE567CA6}"/>
              </a:ext>
            </a:extLst>
          </p:cNvPr>
          <p:cNvSpPr/>
          <p:nvPr/>
        </p:nvSpPr>
        <p:spPr>
          <a:xfrm>
            <a:off x="3552266" y="4049857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ea typeface="ＭＳ Ｐゴシック" pitchFamily="34" charset="-128"/>
              </a:rPr>
              <a:t>CH</a:t>
            </a:r>
            <a:r>
              <a:rPr lang="en-US" altLang="en-US" sz="2000" b="1" baseline="-25000" dirty="0">
                <a:ea typeface="ＭＳ Ｐゴシック" pitchFamily="34" charset="-128"/>
              </a:rPr>
              <a:t>3</a:t>
            </a:r>
            <a:r>
              <a:rPr lang="en-US" altLang="en-US" sz="2000" b="1" dirty="0">
                <a:ea typeface="ＭＳ Ｐゴシック" pitchFamily="34" charset="-128"/>
              </a:rPr>
              <a:t>OH</a:t>
            </a:r>
            <a:endParaRPr lang="zh-TW" altLang="en-US" sz="2000" b="1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825ED7-F9FB-4F6F-9941-1FB54A419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2" t="-5897" b="20222"/>
          <a:stretch/>
        </p:blipFill>
        <p:spPr>
          <a:xfrm>
            <a:off x="1066576" y="2980107"/>
            <a:ext cx="7642511" cy="17493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CDB82D45-FBE5-4680-B398-1B883253F2D4}"/>
              </a:ext>
            </a:extLst>
          </p:cNvPr>
          <p:cNvSpPr txBox="1"/>
          <p:nvPr/>
        </p:nvSpPr>
        <p:spPr>
          <a:xfrm>
            <a:off x="6089985" y="3602388"/>
            <a:ext cx="161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Fingerprint 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4241813-9CDE-4474-A48D-103C3E4DEA5D}"/>
              </a:ext>
            </a:extLst>
          </p:cNvPr>
          <p:cNvSpPr txBox="1"/>
          <p:nvPr/>
        </p:nvSpPr>
        <p:spPr>
          <a:xfrm>
            <a:off x="3801416" y="3309117"/>
            <a:ext cx="161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C=O</a:t>
            </a:r>
          </a:p>
          <a:p>
            <a:pPr algn="ctr"/>
            <a:r>
              <a:rPr lang="en-US" altLang="zh-TW" sz="2400" dirty="0"/>
              <a:t>C=N</a:t>
            </a:r>
          </a:p>
          <a:p>
            <a:pPr algn="ctr"/>
            <a:r>
              <a:rPr lang="en-US" altLang="zh-TW" sz="2400" dirty="0"/>
              <a:t>C=C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DC90C0C-7EC1-48B1-BC5B-A2D801CC2383}"/>
              </a:ext>
            </a:extLst>
          </p:cNvPr>
          <p:cNvSpPr txBox="1"/>
          <p:nvPr/>
        </p:nvSpPr>
        <p:spPr>
          <a:xfrm>
            <a:off x="2613401" y="3493407"/>
            <a:ext cx="161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C≡N</a:t>
            </a:r>
          </a:p>
          <a:p>
            <a:pPr algn="ctr"/>
            <a:r>
              <a:rPr lang="en-US" altLang="zh-TW" sz="2400" dirty="0"/>
              <a:t>C≡C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DED1E8F-9C94-44BC-B8A9-A4D70C1DC972}"/>
              </a:ext>
            </a:extLst>
          </p:cNvPr>
          <p:cNvSpPr txBox="1"/>
          <p:nvPr/>
        </p:nvSpPr>
        <p:spPr>
          <a:xfrm>
            <a:off x="1177007" y="3308740"/>
            <a:ext cx="161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O−H</a:t>
            </a:r>
          </a:p>
          <a:p>
            <a:pPr algn="ctr"/>
            <a:r>
              <a:rPr lang="en-US" altLang="zh-TW" sz="2400" dirty="0"/>
              <a:t>N−H</a:t>
            </a:r>
          </a:p>
          <a:p>
            <a:pPr algn="ctr"/>
            <a:r>
              <a:rPr lang="en-US" altLang="zh-TW" sz="2400" dirty="0"/>
              <a:t>C−H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70C67C-B555-4779-B804-6D2A58E81A2D}"/>
              </a:ext>
            </a:extLst>
          </p:cNvPr>
          <p:cNvSpPr txBox="1"/>
          <p:nvPr/>
        </p:nvSpPr>
        <p:spPr>
          <a:xfrm>
            <a:off x="1043932" y="1616348"/>
            <a:ext cx="7110945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3000" dirty="0">
                <a:ea typeface="ＭＳ Ｐゴシック" pitchFamily="34" charset="-128"/>
              </a:rPr>
              <a:t>Most functional groups have characteristic </a:t>
            </a:r>
            <a:r>
              <a:rPr lang="en-US" altLang="en-US" sz="3000" i="1" dirty="0">
                <a:ea typeface="ＭＳ Ｐゴシック" pitchFamily="34" charset="-128"/>
              </a:rPr>
              <a:t>IR</a:t>
            </a:r>
            <a:r>
              <a:rPr lang="en-US" altLang="en-US" sz="3000" dirty="0">
                <a:ea typeface="ＭＳ Ｐゴシック" pitchFamily="34" charset="-128"/>
              </a:rPr>
              <a:t> absorption bands that do not change from one compound to another</a:t>
            </a:r>
            <a:endParaRPr lang="zh-TW" altLang="en-US" sz="3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D1BEBF-9831-41BF-8E4C-4CA40EE4269A}"/>
              </a:ext>
            </a:extLst>
          </p:cNvPr>
          <p:cNvSpPr txBox="1"/>
          <p:nvPr/>
        </p:nvSpPr>
        <p:spPr>
          <a:xfrm>
            <a:off x="4812410" y="2754578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1500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2E2C504-2EB6-4A4C-ADAC-3666288EA7BF}"/>
              </a:ext>
            </a:extLst>
          </p:cNvPr>
          <p:cNvSpPr txBox="1"/>
          <p:nvPr/>
        </p:nvSpPr>
        <p:spPr>
          <a:xfrm>
            <a:off x="2409765" y="275457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2850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6253257-A629-44F7-BC72-807AE4D064B1}"/>
              </a:ext>
            </a:extLst>
          </p:cNvPr>
          <p:cNvSpPr txBox="1"/>
          <p:nvPr/>
        </p:nvSpPr>
        <p:spPr>
          <a:xfrm>
            <a:off x="3669857" y="275457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2000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1C7E8D13-6FF7-4396-8E83-BFD161A3CD4B}"/>
              </a:ext>
            </a:extLst>
          </p:cNvPr>
          <p:cNvCxnSpPr>
            <a:cxnSpLocks/>
          </p:cNvCxnSpPr>
          <p:nvPr/>
        </p:nvCxnSpPr>
        <p:spPr>
          <a:xfrm>
            <a:off x="2064761" y="1974097"/>
            <a:ext cx="265176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7B7D308-D640-41AC-B848-3A27710EE7D2}"/>
              </a:ext>
            </a:extLst>
          </p:cNvPr>
          <p:cNvCxnSpPr>
            <a:cxnSpLocks/>
          </p:cNvCxnSpPr>
          <p:nvPr/>
        </p:nvCxnSpPr>
        <p:spPr>
          <a:xfrm>
            <a:off x="5056666" y="2364241"/>
            <a:ext cx="219456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30" grpId="0"/>
      <p:bldP spid="31" grpId="0"/>
      <p:bldP spid="32" grpId="0"/>
      <p:bldP spid="33" grpId="0"/>
      <p:bldP spid="28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751132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658606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843986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754594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943531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943531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943531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943531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693885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943531"/>
            <a:ext cx="78086" cy="537597"/>
          </a:xfrm>
          <a:prstGeom prst="triangle">
            <a:avLst/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943531"/>
            <a:ext cx="123939" cy="853331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943531"/>
            <a:ext cx="123939" cy="853331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440085"/>
            <a:ext cx="944446" cy="8371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endParaRPr lang="en-US" altLang="zh-TW" sz="2000" dirty="0"/>
          </a:p>
          <a:p>
            <a:pPr algn="ctr">
              <a:lnSpc>
                <a:spcPct val="80000"/>
              </a:lnSpc>
            </a:pPr>
            <a:r>
              <a:rPr lang="el-GR" altLang="zh-TW" sz="2000" dirty="0"/>
              <a:t>Φ</a:t>
            </a:r>
            <a:r>
              <a:rPr lang="en-US" altLang="zh-TW" sz="2000" dirty="0"/>
              <a:t> 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943531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442504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390598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C1C9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46270" y="733440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in organic chemistry</a:t>
            </a:r>
            <a:endParaRPr lang="zh-TW" altLang="en-US" sz="4000" i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1" y="2083780"/>
            <a:ext cx="400110" cy="737701"/>
            <a:chOff x="1786971" y="1746026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1" y="1746026"/>
              <a:ext cx="400110" cy="737701"/>
              <a:chOff x="2485940" y="1246824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0" y="1288274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2F5281F-EB8A-4B77-A064-874D11A43E29}"/>
              </a:ext>
            </a:extLst>
          </p:cNvPr>
          <p:cNvGrpSpPr/>
          <p:nvPr/>
        </p:nvGrpSpPr>
        <p:grpSpPr>
          <a:xfrm>
            <a:off x="462706" y="5169901"/>
            <a:ext cx="7910374" cy="400110"/>
            <a:chOff x="798712" y="5254958"/>
            <a:chExt cx="7910374" cy="400110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CA9629F7-FB0C-47D0-91C1-3B0B406CA035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E7DF227-EA3D-4ECF-9C52-B688C1E6A7CC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666F4D4-6994-42C3-8D99-A6285C9BAA98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9E5C8F57-6654-465A-8A9D-20EE40FD66E1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14736E9A-7A47-4980-9F5E-4FEE5D7A8793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0AED341-5654-4D8C-8D72-A3348422F2D9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3EA9D21A-B9DE-4E89-9AC0-925084F02712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4B333069-F694-43E9-81AB-CCBBA2AB7DF5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2246AB5-3241-44B1-BD95-D30773252CED}"/>
              </a:ext>
            </a:extLst>
          </p:cNvPr>
          <p:cNvGrpSpPr/>
          <p:nvPr/>
        </p:nvGrpSpPr>
        <p:grpSpPr>
          <a:xfrm>
            <a:off x="560752" y="3483962"/>
            <a:ext cx="7804651" cy="1733611"/>
            <a:chOff x="904435" y="3071931"/>
            <a:chExt cx="7804651" cy="1733611"/>
          </a:xfrm>
        </p:grpSpPr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DE3D8267-E575-4FCB-9B7F-5B6F9ECB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4BF11E6-FA81-4FD3-B33A-300CED93EE28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3A07B3D-D7F6-44F4-8542-1160C1C04055}"/>
              </a:ext>
            </a:extLst>
          </p:cNvPr>
          <p:cNvGrpSpPr/>
          <p:nvPr/>
        </p:nvGrpSpPr>
        <p:grpSpPr>
          <a:xfrm rot="5400000">
            <a:off x="1950099" y="4252092"/>
            <a:ext cx="678743" cy="634350"/>
            <a:chOff x="2237317" y="3356043"/>
            <a:chExt cx="1064722" cy="763647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D099A0B-5F23-4652-84EA-FBD427A422EB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F378133-59C3-406E-B807-9CFFDF69C870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4939FF4-F03E-462F-8CD1-536D2FDB4803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4841BB26-3104-4D5F-82B5-DF64EF6AC46A}"/>
              </a:ext>
            </a:extLst>
          </p:cNvPr>
          <p:cNvSpPr/>
          <p:nvPr/>
        </p:nvSpPr>
        <p:spPr>
          <a:xfrm>
            <a:off x="3906456" y="4571673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AA0E86B7-126F-47E2-BF85-4D94B95A1BEB}"/>
              </a:ext>
            </a:extLst>
          </p:cNvPr>
          <p:cNvSpPr/>
          <p:nvPr/>
        </p:nvSpPr>
        <p:spPr>
          <a:xfrm flipV="1">
            <a:off x="1418653" y="3657004"/>
            <a:ext cx="760685" cy="900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88078C8-C7A7-4C7D-94E8-720F449EFB83}"/>
              </a:ext>
            </a:extLst>
          </p:cNvPr>
          <p:cNvSpPr/>
          <p:nvPr/>
        </p:nvSpPr>
        <p:spPr>
          <a:xfrm flipV="1">
            <a:off x="2345435" y="3657004"/>
            <a:ext cx="720000" cy="828000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DDBF6B8A-2B3C-442C-B9C3-FDB928DCE3C8}"/>
              </a:ext>
            </a:extLst>
          </p:cNvPr>
          <p:cNvSpPr/>
          <p:nvPr/>
        </p:nvSpPr>
        <p:spPr>
          <a:xfrm flipV="1">
            <a:off x="2083076" y="3657004"/>
            <a:ext cx="113690" cy="708848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等腰三角形 82">
            <a:extLst>
              <a:ext uri="{FF2B5EF4-FFF2-40B4-BE49-F238E27FC236}">
                <a16:creationId xmlns:a16="http://schemas.microsoft.com/office/drawing/2014/main" id="{4AA2DE33-C23B-4F5F-A147-9171A0B39EBC}"/>
              </a:ext>
            </a:extLst>
          </p:cNvPr>
          <p:cNvSpPr/>
          <p:nvPr/>
        </p:nvSpPr>
        <p:spPr>
          <a:xfrm flipV="1">
            <a:off x="4320323" y="3657004"/>
            <a:ext cx="179283" cy="1388239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1217CE03-89AD-4E75-B5E4-F93F920F42A0}"/>
              </a:ext>
            </a:extLst>
          </p:cNvPr>
          <p:cNvSpPr/>
          <p:nvPr/>
        </p:nvSpPr>
        <p:spPr>
          <a:xfrm flipV="1">
            <a:off x="3490217" y="3657004"/>
            <a:ext cx="5103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1E84624-E1D2-4EAD-9754-268CAD792353}"/>
              </a:ext>
            </a:extLst>
          </p:cNvPr>
          <p:cNvSpPr/>
          <p:nvPr/>
        </p:nvSpPr>
        <p:spPr>
          <a:xfrm>
            <a:off x="3044465" y="4560175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C62E571-880A-42B2-BFA8-6A84623E82A7}"/>
              </a:ext>
            </a:extLst>
          </p:cNvPr>
          <p:cNvSpPr/>
          <p:nvPr/>
        </p:nvSpPr>
        <p:spPr>
          <a:xfrm>
            <a:off x="976749" y="4551001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71865AD-A001-4363-87AB-EFAC70FBBC60}"/>
              </a:ext>
            </a:extLst>
          </p:cNvPr>
          <p:cNvSpPr/>
          <p:nvPr/>
        </p:nvSpPr>
        <p:spPr>
          <a:xfrm>
            <a:off x="2444596" y="3797007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75C2B6E0-AD41-41E0-B297-E54E3E3B0D03}"/>
              </a:ext>
            </a:extLst>
          </p:cNvPr>
          <p:cNvSpPr/>
          <p:nvPr/>
        </p:nvSpPr>
        <p:spPr>
          <a:xfrm flipV="1">
            <a:off x="4633160" y="3657004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48C911E-3BF8-4491-AD80-EFCD203CC1F4}"/>
              </a:ext>
            </a:extLst>
          </p:cNvPr>
          <p:cNvSpPr/>
          <p:nvPr/>
        </p:nvSpPr>
        <p:spPr>
          <a:xfrm>
            <a:off x="4711474" y="4723356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6686874D-FAFE-4563-A3E4-C0E36FF0F13F}"/>
              </a:ext>
            </a:extLst>
          </p:cNvPr>
          <p:cNvSpPr/>
          <p:nvPr/>
        </p:nvSpPr>
        <p:spPr>
          <a:xfrm flipV="1">
            <a:off x="1620738" y="3658446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0EF86DC-41BE-416B-AE70-C2D08CDBBB28}"/>
              </a:ext>
            </a:extLst>
          </p:cNvPr>
          <p:cNvSpPr/>
          <p:nvPr/>
        </p:nvSpPr>
        <p:spPr>
          <a:xfrm>
            <a:off x="1205696" y="4162110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92" name="等腰三角形 91">
            <a:extLst>
              <a:ext uri="{FF2B5EF4-FFF2-40B4-BE49-F238E27FC236}">
                <a16:creationId xmlns:a16="http://schemas.microsoft.com/office/drawing/2014/main" id="{CDB8AAEB-2AD1-43CF-981E-3B94335F632E}"/>
              </a:ext>
            </a:extLst>
          </p:cNvPr>
          <p:cNvSpPr/>
          <p:nvPr/>
        </p:nvSpPr>
        <p:spPr>
          <a:xfrm flipV="1">
            <a:off x="4476130" y="3658548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65D7A2E-1BE2-47C2-BC23-0B88B13B1E0E}"/>
              </a:ext>
            </a:extLst>
          </p:cNvPr>
          <p:cNvSpPr/>
          <p:nvPr/>
        </p:nvSpPr>
        <p:spPr>
          <a:xfrm>
            <a:off x="4207009" y="478608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58B17C-0621-467B-9DA7-B5A14B9DD724}"/>
              </a:ext>
            </a:extLst>
          </p:cNvPr>
          <p:cNvSpPr txBox="1"/>
          <p:nvPr/>
        </p:nvSpPr>
        <p:spPr>
          <a:xfrm>
            <a:off x="32138" y="-15101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P2, </a:t>
            </a:r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6" grpId="0" animBg="1"/>
      <p:bldP spid="81" grpId="0" animBg="1"/>
      <p:bldP spid="84" grpId="0" animBg="1"/>
      <p:bldP spid="90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22B24B93-9356-4F0C-BFC4-2D7101A7C1B5}"/>
              </a:ext>
            </a:extLst>
          </p:cNvPr>
          <p:cNvGrpSpPr/>
          <p:nvPr/>
        </p:nvGrpSpPr>
        <p:grpSpPr>
          <a:xfrm>
            <a:off x="455029" y="3084944"/>
            <a:ext cx="7910374" cy="400110"/>
            <a:chOff x="798712" y="5254958"/>
            <a:chExt cx="7910374" cy="40011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318273C-52CB-46E7-872B-6BE1DCFE3D78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64590E8-B071-4DAA-B22A-E5653169AFC5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F1E53-9327-4B14-B60D-4E1236D78579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D29DB-D428-47CD-8D63-408831F3EEA3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EF8D3E5-2260-4279-BB11-65FA12D01220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8A0262-5151-4EFA-9A00-736CE3B4C04F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87645AA-B645-4BE4-8D0B-0985739BA0CF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F60BB9-4788-4F02-86F5-144FCC42DB3B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413378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320852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506232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416840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605777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605777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605777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605777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356131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605777"/>
            <a:ext cx="78086" cy="537597"/>
          </a:xfrm>
          <a:prstGeom prst="triangle">
            <a:avLst/>
          </a:prstGeom>
          <a:solidFill>
            <a:schemeClr val="bg2">
              <a:lumMod val="50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225441"/>
            <a:ext cx="944446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l-GR" altLang="zh-TW" sz="2000" dirty="0"/>
              <a:t>Φ</a:t>
            </a:r>
            <a:r>
              <a:rPr lang="en-US" altLang="zh-TW" sz="2000" dirty="0"/>
              <a:t> 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104750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052844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C1C9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Group 42">
            <a:extLst>
              <a:ext uri="{FF2B5EF4-FFF2-40B4-BE49-F238E27FC236}">
                <a16:creationId xmlns:a16="http://schemas.microsoft.com/office/drawing/2014/main" id="{D7900AAB-5E3B-4A45-AE5B-7F45C6FB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64800"/>
              </p:ext>
            </p:extLst>
          </p:nvPr>
        </p:nvGraphicFramePr>
        <p:xfrm>
          <a:off x="649740" y="3641690"/>
          <a:ext cx="7812000" cy="2194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0458057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6379247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259445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4970555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08849044"/>
                    </a:ext>
                  </a:extLst>
                </a:gridCol>
              </a:tblGrid>
              <a:tr h="552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Group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Frequency, 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Group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 (cm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Alkane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2850-2960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≡C-H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3300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C≡C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2100-2260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C=C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1640-1680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3030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15">
                <a:tc gridSpan="4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l-GR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Φ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Ring</a:t>
                      </a:r>
                      <a:b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</a:b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72000" marR="7200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1450-1600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50460" y="471734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of hydrocarbons</a:t>
            </a:r>
            <a:endParaRPr lang="zh-TW" altLang="en-US" sz="4000" i="1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13BC47C-E7A8-4AD9-9EC3-B69AF46247C3}"/>
              </a:ext>
            </a:extLst>
          </p:cNvPr>
          <p:cNvSpPr txBox="1"/>
          <p:nvPr/>
        </p:nvSpPr>
        <p:spPr>
          <a:xfrm>
            <a:off x="1249814" y="387640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3973113-1861-4B46-9AF2-E0121FB8AD57}"/>
              </a:ext>
            </a:extLst>
          </p:cNvPr>
          <p:cNvSpPr txBox="1"/>
          <p:nvPr/>
        </p:nvSpPr>
        <p:spPr>
          <a:xfrm>
            <a:off x="5088401" y="393827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D809363-826F-4B71-88B4-0E8D0629D363}"/>
              </a:ext>
            </a:extLst>
          </p:cNvPr>
          <p:cNvSpPr txBox="1"/>
          <p:nvPr/>
        </p:nvSpPr>
        <p:spPr>
          <a:xfrm>
            <a:off x="1264044" y="4316288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167E83D-6A04-486C-8F78-C2C6B6FAD516}"/>
              </a:ext>
            </a:extLst>
          </p:cNvPr>
          <p:cNvSpPr txBox="1"/>
          <p:nvPr/>
        </p:nvSpPr>
        <p:spPr>
          <a:xfrm>
            <a:off x="369157" y="467753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B8EB3191-B3B0-4B7E-AFD1-C5E39A6DC08C}"/>
              </a:ext>
            </a:extLst>
          </p:cNvPr>
          <p:cNvSpPr txBox="1"/>
          <p:nvPr/>
        </p:nvSpPr>
        <p:spPr>
          <a:xfrm>
            <a:off x="4249835" y="438502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E415B11-5FAD-4583-974F-FB13656024FD}"/>
              </a:ext>
            </a:extLst>
          </p:cNvPr>
          <p:cNvSpPr txBox="1"/>
          <p:nvPr/>
        </p:nvSpPr>
        <p:spPr>
          <a:xfrm>
            <a:off x="1259206" y="479486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2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07E50DF-06A3-41DC-8B8B-01F8585CA2FE}"/>
              </a:ext>
            </a:extLst>
          </p:cNvPr>
          <p:cNvSpPr txBox="1"/>
          <p:nvPr/>
        </p:nvSpPr>
        <p:spPr>
          <a:xfrm>
            <a:off x="5140566" y="45081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3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1" y="1746026"/>
            <a:ext cx="400110" cy="737701"/>
            <a:chOff x="1786971" y="1746026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1" y="1746026"/>
              <a:ext cx="400110" cy="737701"/>
              <a:chOff x="2485940" y="1246824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0" y="1288274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2555976-1E1F-4819-A9A3-A2C6114A228E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F7ED19E5-F64B-4DA2-A55C-E8309CF178AE}"/>
              </a:ext>
            </a:extLst>
          </p:cNvPr>
          <p:cNvCxnSpPr>
            <a:cxnSpLocks/>
          </p:cNvCxnSpPr>
          <p:nvPr/>
        </p:nvCxnSpPr>
        <p:spPr>
          <a:xfrm>
            <a:off x="3414921" y="1431666"/>
            <a:ext cx="2834640" cy="0"/>
          </a:xfrm>
          <a:prstGeom prst="line">
            <a:avLst/>
          </a:prstGeom>
          <a:ln w="63500" cap="rnd">
            <a:solidFill>
              <a:srgbClr val="C0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9557E1F-0854-4569-BFAB-99BE7E87A0B5}"/>
              </a:ext>
            </a:extLst>
          </p:cNvPr>
          <p:cNvSpPr txBox="1"/>
          <p:nvPr/>
        </p:nvSpPr>
        <p:spPr>
          <a:xfrm>
            <a:off x="2250838" y="1268155"/>
            <a:ext cx="41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5BA8CC5-028E-4E5C-A93D-C89E1F93ACA8}"/>
              </a:ext>
            </a:extLst>
          </p:cNvPr>
          <p:cNvSpPr txBox="1"/>
          <p:nvPr/>
        </p:nvSpPr>
        <p:spPr>
          <a:xfrm>
            <a:off x="4627636" y="1284361"/>
            <a:ext cx="41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5FF1ABD-88E4-486E-9B86-64C4CF27FE29}"/>
              </a:ext>
            </a:extLst>
          </p:cNvPr>
          <p:cNvSpPr txBox="1"/>
          <p:nvPr/>
        </p:nvSpPr>
        <p:spPr>
          <a:xfrm>
            <a:off x="3585636" y="1289563"/>
            <a:ext cx="41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/>
      <p:bldP spid="53" grpId="0" animBg="1"/>
      <p:bldP spid="54" grpId="0"/>
      <p:bldP spid="59" grpId="0"/>
      <p:bldP spid="60" grpId="0"/>
      <p:bldP spid="61" grpId="0"/>
      <p:bldP spid="73" grpId="0"/>
      <p:bldP spid="78" grpId="0"/>
      <p:bldP spid="79" grpId="0"/>
      <p:bldP spid="80" grpId="0"/>
      <p:bldP spid="56" grpId="0"/>
      <p:bldP spid="57" grpId="0"/>
      <p:bldP spid="6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dirty="0" smtClean="0">
            <a:latin typeface="+mn-lt"/>
          </a:defRPr>
        </a:defPPr>
      </a:lstStyle>
    </a:spDef>
    <a:txDef>
      <a:spPr>
        <a:noFill/>
      </a:spPr>
      <a:bodyPr wrap="none" rtlCol="0">
        <a:spAutoFit/>
      </a:bodyPr>
      <a:lstStyle>
        <a:defPPr algn="l">
          <a:defRPr sz="20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16653</TotalTime>
  <Words>8812</Words>
  <Application>Microsoft Office PowerPoint</Application>
  <PresentationFormat>如螢幕大小 (4:3)</PresentationFormat>
  <Paragraphs>1613</Paragraphs>
  <Slides>58</Slides>
  <Notes>33</Notes>
  <HiddenSlides>0</HiddenSlides>
  <MMClips>3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58</vt:i4>
      </vt:variant>
    </vt:vector>
  </HeadingPairs>
  <TitlesOfParts>
    <vt:vector size="68" baseType="lpstr">
      <vt:lpstr>Arial</vt:lpstr>
      <vt:lpstr>Calibri</vt:lpstr>
      <vt:lpstr>Cambria Math</vt:lpstr>
      <vt:lpstr>Comic Sans MS</vt:lpstr>
      <vt:lpstr>Gill Sans MT</vt:lpstr>
      <vt:lpstr>Verdana</vt:lpstr>
      <vt:lpstr>Wingdings</vt:lpstr>
      <vt:lpstr>Office 佈景主題</vt:lpstr>
      <vt:lpstr>3_Office 佈景主題</vt:lpstr>
      <vt:lpstr>2_Office 佈景主題</vt:lpstr>
      <vt:lpstr>Structural determination – 1(B)</vt:lpstr>
      <vt:lpstr>Spectroscopic analyses of organic compounds</vt:lpstr>
      <vt:lpstr>Properties of electromagnetic radiation – Wave-particle duality</vt:lpstr>
      <vt:lpstr>PowerPoint 簡報</vt:lpstr>
      <vt:lpstr>Infrared spectroscopy</vt:lpstr>
      <vt:lpstr>The absorption of infrared quanta causes vibration of covalent bonds </vt:lpstr>
      <vt:lpstr>Interpret infrared spectra</vt:lpstr>
      <vt:lpstr>PowerPoint 簡報</vt:lpstr>
      <vt:lpstr>PowerPoint 簡報</vt:lpstr>
      <vt:lpstr>IR characteristics in  alkane, alkene and alkyne</vt:lpstr>
      <vt:lpstr>PowerPoint 簡報</vt:lpstr>
      <vt:lpstr>IR characteristics in  arenes versus alkene</vt:lpstr>
      <vt:lpstr>Infrared absorption frequencies of oxygen-containing substances</vt:lpstr>
      <vt:lpstr>PowerPoint 簡報</vt:lpstr>
      <vt:lpstr>PowerPoint 簡報</vt:lpstr>
      <vt:lpstr>Infrared absorption frequencies of oxygen-containing substances</vt:lpstr>
      <vt:lpstr>Infrared spectroscopy - aldehyde</vt:lpstr>
      <vt:lpstr>Infrared spectroscopy - ketone</vt:lpstr>
      <vt:lpstr>PowerPoint 簡報</vt:lpstr>
      <vt:lpstr>How to use infrared spectroscopy to distinguish two compounds with the same chemical formula C3H6O?</vt:lpstr>
      <vt:lpstr>How to predict the structure based on infrared spectroscopy?</vt:lpstr>
      <vt:lpstr>Spectroscopic analyses of organic compounds</vt:lpstr>
      <vt:lpstr>Ultraviolet spectroscopy</vt:lpstr>
      <vt:lpstr>Ultraviolet spectroscopy</vt:lpstr>
      <vt:lpstr>Various HOMO-LUMO transitions leading to ultraviolet absorption</vt:lpstr>
      <vt:lpstr>Ultraviolet spectroscopy of acetone</vt:lpstr>
      <vt:lpstr>π–π* transition for  buta-1,3-diene</vt:lpstr>
      <vt:lpstr>UV absorption in conjugated polyenes</vt:lpstr>
      <vt:lpstr>UV absorption in  cyclic vs linear conjugation</vt:lpstr>
      <vt:lpstr>Colors of organic compounds result from extensive conjugation</vt:lpstr>
      <vt:lpstr>A vitamers in visual cycle</vt:lpstr>
      <vt:lpstr>Some structures in visual cycle</vt:lpstr>
      <vt:lpstr>Absorbance (A) and  molar absorptivity (ε) </vt:lpstr>
      <vt:lpstr>PowerPoint 簡報</vt:lpstr>
      <vt:lpstr>2023 TEST</vt:lpstr>
      <vt:lpstr>Quiz – UV &amp; IR - 1</vt:lpstr>
      <vt:lpstr>Quiz – UV &amp; IR - 2</vt:lpstr>
      <vt:lpstr>Quiz – UV &amp; IR - 3</vt:lpstr>
      <vt:lpstr>Quiz – UV &amp; IR - 4</vt:lpstr>
      <vt:lpstr>Quiz – UV &amp; IR - 5</vt:lpstr>
      <vt:lpstr>PowerPoint 簡報</vt:lpstr>
      <vt:lpstr>Quiz – UV &amp; IR - 1</vt:lpstr>
      <vt:lpstr>PowerPoint 簡報</vt:lpstr>
      <vt:lpstr>Quiz IR-UV – Q1</vt:lpstr>
      <vt:lpstr>Quiz IR-UV – Q2</vt:lpstr>
      <vt:lpstr>Quiz IR-UV – Q3</vt:lpstr>
      <vt:lpstr>Quiz IR-UV – Q4</vt:lpstr>
      <vt:lpstr>Quiz IR-UV – Q5</vt:lpstr>
      <vt:lpstr>Quiz 4 – Q1</vt:lpstr>
      <vt:lpstr>Quiz 4 – Q2</vt:lpstr>
      <vt:lpstr>Quiz 4 – Q4</vt:lpstr>
      <vt:lpstr>Quiz 4 – Q5</vt:lpstr>
      <vt:lpstr>Quiz 7 – 3</vt:lpstr>
      <vt:lpstr>Quiz 7 – 4</vt:lpstr>
      <vt:lpstr>Quiz 7 – 5</vt:lpstr>
      <vt:lpstr>Quiz 7 – 3</vt:lpstr>
      <vt:lpstr>Quiz 7 – 1</vt:lpstr>
      <vt:lpstr>Quiz – UV &amp; IR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有光 蔡</dc:creator>
  <cp:lastModifiedBy>有光 蔡</cp:lastModifiedBy>
  <cp:revision>609</cp:revision>
  <cp:lastPrinted>2022-03-23T07:50:04Z</cp:lastPrinted>
  <dcterms:created xsi:type="dcterms:W3CDTF">2019-03-09T03:46:09Z</dcterms:created>
  <dcterms:modified xsi:type="dcterms:W3CDTF">2023-05-10T03:45:18Z</dcterms:modified>
</cp:coreProperties>
</file>